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76"/>
  </p:notesMasterIdLst>
  <p:handoutMasterIdLst>
    <p:handoutMasterId r:id="rId77"/>
  </p:handoutMasterIdLst>
  <p:sldIdLst>
    <p:sldId id="256" r:id="rId2"/>
    <p:sldId id="294" r:id="rId3"/>
    <p:sldId id="844" r:id="rId4"/>
    <p:sldId id="633" r:id="rId5"/>
    <p:sldId id="581" r:id="rId6"/>
    <p:sldId id="755" r:id="rId7"/>
    <p:sldId id="770" r:id="rId8"/>
    <p:sldId id="774" r:id="rId9"/>
    <p:sldId id="804" r:id="rId10"/>
    <p:sldId id="805" r:id="rId11"/>
    <p:sldId id="806" r:id="rId12"/>
    <p:sldId id="670" r:id="rId13"/>
    <p:sldId id="810" r:id="rId14"/>
    <p:sldId id="808" r:id="rId15"/>
    <p:sldId id="809" r:id="rId16"/>
    <p:sldId id="671" r:id="rId17"/>
    <p:sldId id="672" r:id="rId18"/>
    <p:sldId id="674" r:id="rId19"/>
    <p:sldId id="719" r:id="rId20"/>
    <p:sldId id="675" r:id="rId21"/>
    <p:sldId id="820" r:id="rId22"/>
    <p:sldId id="765" r:id="rId23"/>
    <p:sldId id="673" r:id="rId24"/>
    <p:sldId id="677" r:id="rId25"/>
    <p:sldId id="720" r:id="rId26"/>
    <p:sldId id="728" r:id="rId27"/>
    <p:sldId id="811" r:id="rId28"/>
    <p:sldId id="729" r:id="rId29"/>
    <p:sldId id="814" r:id="rId30"/>
    <p:sldId id="730" r:id="rId31"/>
    <p:sldId id="815" r:id="rId32"/>
    <p:sldId id="816" r:id="rId33"/>
    <p:sldId id="731" r:id="rId34"/>
    <p:sldId id="817" r:id="rId35"/>
    <p:sldId id="818" r:id="rId36"/>
    <p:sldId id="819" r:id="rId37"/>
    <p:sldId id="682" r:id="rId38"/>
    <p:sldId id="822" r:id="rId39"/>
    <p:sldId id="726" r:id="rId40"/>
    <p:sldId id="824" r:id="rId41"/>
    <p:sldId id="727" r:id="rId42"/>
    <p:sldId id="823" r:id="rId43"/>
    <p:sldId id="825" r:id="rId44"/>
    <p:sldId id="827" r:id="rId45"/>
    <p:sldId id="828" r:id="rId46"/>
    <p:sldId id="829" r:id="rId47"/>
    <p:sldId id="845" r:id="rId48"/>
    <p:sldId id="846" r:id="rId49"/>
    <p:sldId id="847" r:id="rId50"/>
    <p:sldId id="848" r:id="rId51"/>
    <p:sldId id="849" r:id="rId52"/>
    <p:sldId id="850" r:id="rId53"/>
    <p:sldId id="683" r:id="rId54"/>
    <p:sldId id="834" r:id="rId55"/>
    <p:sldId id="685" r:id="rId56"/>
    <p:sldId id="851" r:id="rId57"/>
    <p:sldId id="852" r:id="rId58"/>
    <p:sldId id="853" r:id="rId59"/>
    <p:sldId id="854" r:id="rId60"/>
    <p:sldId id="855" r:id="rId61"/>
    <p:sldId id="856" r:id="rId62"/>
    <p:sldId id="857" r:id="rId63"/>
    <p:sldId id="858" r:id="rId64"/>
    <p:sldId id="688" r:id="rId65"/>
    <p:sldId id="689" r:id="rId66"/>
    <p:sldId id="690" r:id="rId67"/>
    <p:sldId id="692" r:id="rId68"/>
    <p:sldId id="594" r:id="rId69"/>
    <p:sldId id="646" r:id="rId70"/>
    <p:sldId id="696" r:id="rId71"/>
    <p:sldId id="839" r:id="rId72"/>
    <p:sldId id="842" r:id="rId73"/>
    <p:sldId id="843" r:id="rId74"/>
    <p:sldId id="754" r:id="rId75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FF"/>
    <a:srgbClr val="FF99FF"/>
    <a:srgbClr val="669900"/>
    <a:srgbClr val="3399FF"/>
    <a:srgbClr val="4D9234"/>
    <a:srgbClr val="3E279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xmlns="" id="{D0232E2B-DCEC-4AFE-9F8B-F7F42BD1D3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xmlns="" id="{929C9613-12E8-4D8F-881D-85EFDE0FCD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xmlns="" id="{475C1743-1928-4087-AC8A-62E502CCF6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xmlns="" id="{CBF582BE-38B5-42B7-A693-A7A9785518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DEB0ABC-ECD8-4C04-8E5C-3EC8B252806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xmlns="" id="{3CA9FB6F-B59C-4181-959F-51031B6A0B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xmlns="" id="{DEC006B2-2C69-430B-8520-92683F9691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xmlns="" id="{DF7D342A-84A4-4D91-9CA7-01B04F8BBC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xmlns="" id="{50A7BFF1-D22D-48DD-9EB6-C4E59167FA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/>
              <a:t>Click to edit Master text styles</a:t>
            </a:r>
          </a:p>
          <a:p>
            <a:pPr lvl="1"/>
            <a:r>
              <a:rPr lang="en-US" altLang="pt-BR" noProof="0"/>
              <a:t>Second level</a:t>
            </a:r>
          </a:p>
          <a:p>
            <a:pPr lvl="2"/>
            <a:r>
              <a:rPr lang="en-US" altLang="pt-BR" noProof="0"/>
              <a:t>Third level</a:t>
            </a:r>
          </a:p>
          <a:p>
            <a:pPr lvl="3"/>
            <a:r>
              <a:rPr lang="en-US" altLang="pt-BR" noProof="0"/>
              <a:t>Fourth level</a:t>
            </a:r>
          </a:p>
          <a:p>
            <a:pPr lvl="4"/>
            <a:r>
              <a:rPr lang="en-US" altLang="pt-BR" noProof="0"/>
              <a:t>Fifth level</a:t>
            </a:r>
          </a:p>
        </p:txBody>
      </p:sp>
      <p:sp>
        <p:nvSpPr>
          <p:cNvPr id="246790" name="Rectangle 6">
            <a:extLst>
              <a:ext uri="{FF2B5EF4-FFF2-40B4-BE49-F238E27FC236}">
                <a16:creationId xmlns:a16="http://schemas.microsoft.com/office/drawing/2014/main" xmlns="" id="{C23B423C-C949-4FF2-AF3D-F2BDA58B59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6791" name="Rectangle 7">
            <a:extLst>
              <a:ext uri="{FF2B5EF4-FFF2-40B4-BE49-F238E27FC236}">
                <a16:creationId xmlns:a16="http://schemas.microsoft.com/office/drawing/2014/main" xmlns="" id="{2B4C7758-58F8-472B-A1F8-629A72FAEF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6ED710B-F406-4895-993E-536EBBB0308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71985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710B-F406-4895-993E-536EBBB0308E}" type="slidenum">
              <a:rPr lang="en-US" altLang="pt-BR" smtClean="0"/>
              <a:pPr/>
              <a:t>56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5773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89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5988500-41D0-48E8-82D4-1119A54C5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DAD65B5-8A72-4E9E-A3BF-34F3BF02A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C4A4062-2AAF-482F-B4D4-B094A8039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7931E-A707-48B3-BAAB-BC32CBB75CB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6232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DBAF736-EEE9-4AB5-BCE0-D4015BDE6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1A226E3-E62D-4967-A9EC-1D66E6E1F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F330258-2145-4256-AFBB-81AD6AFC4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6BB85-3840-4427-96E2-41B80F18833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1038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33632FB-3B78-4985-AFA0-332B5F38E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C056801-A5D8-406C-B875-14CCA8B21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FB5C188-4AE2-4FC7-BF95-7D41BA3D6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30DE6-EB0A-4103-A01F-15E29563A23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2795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3D239CB-BC64-42AD-A6D7-04A356050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75A5565-2C4C-46F7-AC33-1A3CEC99D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771DAB9-8EC9-41C0-85E3-7B4820B2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DC839-2314-42EE-A315-D5C9D7C4C54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2687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2B8855-C72E-49DF-BD5F-2CD4F9573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59B1CF0-D4AC-4985-95BB-16A46BA29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F73748E-817B-48AE-ADF0-DA95A07CB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83D9-9CCB-4AF7-8C2A-86080D8E5A1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8805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7C2787F-FE14-406B-B7E1-E96DEB818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3479A3DD-B517-472F-8F64-B2EAE8344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F45C1CE5-B93A-4EA4-880F-D337BDBC1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8DA02-E752-413B-80DC-7F7980D48D7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9239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E1F5C06-C8AD-4CB2-A841-E88C36FFE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CA9D0BB-58E5-426A-B4E0-311E4EF4E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E1EB029-5F80-4C68-BAC2-6464ACC1A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25C22-6EB3-41EC-A49F-DCFFAE3089B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9122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10D76948-0E85-4627-B0A2-3FDB3F317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2356DDB4-C586-496F-AC16-005AC7370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B05316AE-CCC1-423E-BB4D-F8C381024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6D182-C3BF-437C-9469-B5B026794DB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6686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C2DBF09-46AA-4474-9289-50A38A966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08A6298-AFE1-4580-AB31-DE7EA9EBD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1D18FEC-6760-495F-B1A5-AE001A7BF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919BF-EF0E-42EC-95F7-2F9C7B82BA7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1268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780681-7651-41B1-9B9A-04A8B9A69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005591-82F0-448A-B223-18F84CEF5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5A7D722-0DDB-4553-A3CE-5E3484425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29621-9365-4E06-B152-C1B0E1200A3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3637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3D1B"/>
            </a:gs>
            <a:gs pos="100000">
              <a:srgbClr val="21195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9" name="Rectangle 5">
            <a:extLst>
              <a:ext uri="{FF2B5EF4-FFF2-40B4-BE49-F238E27FC236}">
                <a16:creationId xmlns:a16="http://schemas.microsoft.com/office/drawing/2014/main" xmlns="" id="{04BC8EA4-4340-4842-B6B4-C2A98D93E3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xmlns="" id="{75C1C60F-11A8-44EC-BEED-F41E8A108C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xmlns="" id="{8E42987C-895C-4230-AD39-5BC58CB911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20C5B65-E424-46E9-9480-676DCA92A46A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.docx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proifes.org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41067C45-849F-4DA9-8D6E-45DBF6FBA8E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750" y="2349500"/>
            <a:ext cx="838835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t-BR" altLang="pt-BR" sz="4000" dirty="0">
                <a:solidFill>
                  <a:schemeClr val="hlink"/>
                </a:solidFill>
              </a:rPr>
              <a:t>Os Impactos da Reforma da Previdência para os docentes da Educação Infantil, Ensino Fundamental e Médio</a:t>
            </a:r>
            <a:br>
              <a:rPr lang="pt-BR" altLang="pt-BR" sz="4000" dirty="0">
                <a:solidFill>
                  <a:schemeClr val="hlink"/>
                </a:solidFill>
              </a:rPr>
            </a:br>
            <a:r>
              <a:rPr lang="pt-BR" altLang="pt-BR" sz="4000" dirty="0">
                <a:solidFill>
                  <a:schemeClr val="hlink"/>
                </a:solidFill>
              </a:rPr>
              <a:t/>
            </a:r>
            <a:br>
              <a:rPr lang="pt-BR" altLang="pt-BR" sz="4000" dirty="0">
                <a:solidFill>
                  <a:schemeClr val="hlink"/>
                </a:solidFill>
              </a:rPr>
            </a:br>
            <a:r>
              <a:rPr lang="pt-BR" altLang="pt-BR" sz="4000" dirty="0">
                <a:solidFill>
                  <a:schemeClr val="hlink"/>
                </a:solidFill>
              </a:rPr>
              <a:t>EC103/2019 de 12/11/2019</a:t>
            </a:r>
            <a:br>
              <a:rPr lang="pt-BR" altLang="pt-BR" sz="4000" dirty="0">
                <a:solidFill>
                  <a:schemeClr val="hlink"/>
                </a:solidFill>
              </a:rPr>
            </a:br>
            <a:r>
              <a:rPr lang="pt-BR" altLang="pt-BR" sz="2700" dirty="0">
                <a:solidFill>
                  <a:schemeClr val="tx1"/>
                </a:solidFill>
              </a:rPr>
              <a:t>fevereiro de 2022</a:t>
            </a:r>
            <a:endParaRPr lang="pt-BR" altLang="pt-BR" sz="2000" dirty="0">
              <a:solidFill>
                <a:schemeClr val="tx1"/>
              </a:solidFill>
            </a:endParaRPr>
          </a:p>
        </p:txBody>
      </p:sp>
      <p:pic>
        <p:nvPicPr>
          <p:cNvPr id="2051" name="Picture 7" descr="Logo">
            <a:extLst>
              <a:ext uri="{FF2B5EF4-FFF2-40B4-BE49-F238E27FC236}">
                <a16:creationId xmlns:a16="http://schemas.microsoft.com/office/drawing/2014/main" xmlns="" id="{7DA64C9D-6364-45DD-804E-B00068C3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4813"/>
            <a:ext cx="32400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Resultado de imagem para icone para feminino">
            <a:extLst>
              <a:ext uri="{FF2B5EF4-FFF2-40B4-BE49-F238E27FC236}">
                <a16:creationId xmlns:a16="http://schemas.microsoft.com/office/drawing/2014/main" xmlns="" id="{5BF16373-0F01-4243-8837-76C659F1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1439863" cy="1439863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06179" name="Text Box 3">
            <a:extLst>
              <a:ext uri="{FF2B5EF4-FFF2-40B4-BE49-F238E27FC236}">
                <a16:creationId xmlns:a16="http://schemas.microsoft.com/office/drawing/2014/main" xmlns="" id="{AC18800F-3B15-4432-8A61-0B218A632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50752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/>
              <a:t>- A partir da 01/01/2022</a:t>
            </a:r>
          </a:p>
          <a:p>
            <a:pPr algn="l"/>
            <a:r>
              <a:rPr lang="pt-BR" altLang="pt-BR" sz="3200">
                <a:solidFill>
                  <a:srgbClr val="FF0066"/>
                </a:solidFill>
              </a:rPr>
              <a:t>- 52 anos de idade</a:t>
            </a:r>
          </a:p>
          <a:p>
            <a:pPr algn="l"/>
            <a:r>
              <a:rPr lang="pt-BR" altLang="pt-BR" sz="3200">
                <a:solidFill>
                  <a:srgbClr val="FF0066"/>
                </a:solidFill>
              </a:rPr>
              <a:t>- 25 anos de contribuição</a:t>
            </a:r>
          </a:p>
          <a:p>
            <a:pPr algn="l">
              <a:buFontTx/>
              <a:buChar char="-"/>
            </a:pPr>
            <a:r>
              <a:rPr lang="pt-BR" altLang="pt-BR" sz="3200"/>
              <a:t> Pontuação variável </a:t>
            </a:r>
          </a:p>
          <a:p>
            <a:pPr algn="l">
              <a:buFontTx/>
              <a:buChar char="-"/>
            </a:pPr>
            <a:r>
              <a:rPr lang="pt-BR" altLang="pt-BR" sz="3200">
                <a:solidFill>
                  <a:srgbClr val="CCFF66"/>
                </a:solidFill>
              </a:rPr>
              <a:t> 84 a 92 pontos (em 2030)</a:t>
            </a:r>
          </a:p>
        </p:txBody>
      </p:sp>
      <p:sp>
        <p:nvSpPr>
          <p:cNvPr id="306180" name="Text Box 4">
            <a:extLst>
              <a:ext uri="{FF2B5EF4-FFF2-40B4-BE49-F238E27FC236}">
                <a16:creationId xmlns:a16="http://schemas.microsoft.com/office/drawing/2014/main" xmlns="" id="{3DA104AE-53EC-403E-8F39-2DAB75885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60350"/>
            <a:ext cx="478368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 dirty="0"/>
              <a:t>Até 31/12/2021 valia:</a:t>
            </a:r>
          </a:p>
          <a:p>
            <a:pPr algn="l"/>
            <a:r>
              <a:rPr lang="pt-BR" altLang="pt-BR" sz="3200" dirty="0">
                <a:solidFill>
                  <a:srgbClr val="FF0000"/>
                </a:solidFill>
              </a:rPr>
              <a:t>- 51 anos de idade</a:t>
            </a:r>
          </a:p>
          <a:p>
            <a:pPr algn="l"/>
            <a:r>
              <a:rPr lang="pt-BR" altLang="pt-BR" sz="3200" dirty="0">
                <a:solidFill>
                  <a:srgbClr val="FF0000"/>
                </a:solidFill>
              </a:rPr>
              <a:t>- 25 anos de contribuição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2019 – 81 pontos 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2020 – 82 pontos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2021 – 83 pontos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Resultado de imagem para icone para homem">
            <a:extLst>
              <a:ext uri="{FF2B5EF4-FFF2-40B4-BE49-F238E27FC236}">
                <a16:creationId xmlns:a16="http://schemas.microsoft.com/office/drawing/2014/main" xmlns="" id="{28AF8FD1-B126-4168-9954-2AE1D907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1439863" cy="1439863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07203" name="Text Box 3">
            <a:extLst>
              <a:ext uri="{FF2B5EF4-FFF2-40B4-BE49-F238E27FC236}">
                <a16:creationId xmlns:a16="http://schemas.microsoft.com/office/drawing/2014/main" xmlns="" id="{37CD2684-EA5A-4BCA-8006-4533DF1A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60350"/>
            <a:ext cx="478368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 dirty="0"/>
              <a:t>Até 31/12/2021 valia:</a:t>
            </a:r>
          </a:p>
          <a:p>
            <a:pPr algn="l"/>
            <a:r>
              <a:rPr lang="pt-BR" altLang="pt-BR" sz="3200" dirty="0">
                <a:solidFill>
                  <a:srgbClr val="0099FF"/>
                </a:solidFill>
              </a:rPr>
              <a:t>- 56 anos de idade</a:t>
            </a:r>
          </a:p>
          <a:p>
            <a:pPr algn="l"/>
            <a:r>
              <a:rPr lang="pt-BR" altLang="pt-BR" sz="3200" dirty="0">
                <a:solidFill>
                  <a:srgbClr val="0099FF"/>
                </a:solidFill>
              </a:rPr>
              <a:t>- 30 anos de contribuição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2019 – 91 pontos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2020 – 92 pontos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- 2021 – 93 pontos</a:t>
            </a:r>
          </a:p>
        </p:txBody>
      </p:sp>
      <p:sp>
        <p:nvSpPr>
          <p:cNvPr id="307204" name="Text Box 4">
            <a:extLst>
              <a:ext uri="{FF2B5EF4-FFF2-40B4-BE49-F238E27FC236}">
                <a16:creationId xmlns:a16="http://schemas.microsoft.com/office/drawing/2014/main" xmlns="" id="{A752D8B7-E011-4D8A-92FD-7CC716E4F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530066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/>
              <a:t>- A partir da 01/01/2022</a:t>
            </a:r>
          </a:p>
          <a:p>
            <a:pPr algn="l"/>
            <a:r>
              <a:rPr lang="pt-BR" altLang="pt-BR" sz="3200">
                <a:solidFill>
                  <a:srgbClr val="0099FF"/>
                </a:solidFill>
              </a:rPr>
              <a:t>- 57 anos de idade</a:t>
            </a:r>
          </a:p>
          <a:p>
            <a:pPr algn="l"/>
            <a:r>
              <a:rPr lang="pt-BR" altLang="pt-BR" sz="3200">
                <a:solidFill>
                  <a:srgbClr val="0099FF"/>
                </a:solidFill>
              </a:rPr>
              <a:t>- 30 anos de contribuição</a:t>
            </a:r>
          </a:p>
          <a:p>
            <a:pPr algn="l">
              <a:buFontTx/>
              <a:buChar char="-"/>
            </a:pPr>
            <a:r>
              <a:rPr lang="pt-BR" altLang="pt-BR" sz="3200"/>
              <a:t>Pontuação variável </a:t>
            </a:r>
            <a:endParaRPr lang="pt-BR" altLang="pt-BR" sz="3200">
              <a:solidFill>
                <a:srgbClr val="0099FF"/>
              </a:solidFill>
            </a:endParaRPr>
          </a:p>
          <a:p>
            <a:pPr algn="l">
              <a:buFontTx/>
              <a:buChar char="-"/>
            </a:pPr>
            <a:r>
              <a:rPr lang="pt-BR" altLang="pt-BR" sz="3200">
                <a:solidFill>
                  <a:srgbClr val="CCFF66"/>
                </a:solidFill>
              </a:rPr>
              <a:t> 94 a 100 pontos (em 2028)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30" name="Rectangle 74">
            <a:extLst>
              <a:ext uri="{FF2B5EF4-FFF2-40B4-BE49-F238E27FC236}">
                <a16:creationId xmlns:a16="http://schemas.microsoft.com/office/drawing/2014/main" xmlns="" id="{A6204BA0-FCD2-4840-A01C-F6FF2244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295116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chemeClr val="tx1"/>
                </a:solidFill>
              </a:rPr>
              <a:t>Tabela: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/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A partir do ano em que se atinge </a:t>
            </a:r>
            <a:r>
              <a:rPr lang="pt-BR" altLang="pt-BR" sz="3200">
                <a:solidFill>
                  <a:srgbClr val="FF0066"/>
                </a:solidFill>
              </a:rPr>
              <a:t>25</a:t>
            </a:r>
            <a:r>
              <a:rPr lang="pt-BR" altLang="pt-BR" sz="3200">
                <a:solidFill>
                  <a:schemeClr val="tx1"/>
                </a:solidFill>
              </a:rPr>
              <a:t> ou </a:t>
            </a:r>
            <a:r>
              <a:rPr lang="pt-BR" altLang="pt-BR" sz="3200">
                <a:solidFill>
                  <a:srgbClr val="0099FF"/>
                </a:solidFill>
              </a:rPr>
              <a:t>30</a:t>
            </a:r>
            <a:r>
              <a:rPr lang="pt-BR" altLang="pt-BR" sz="3200">
                <a:solidFill>
                  <a:schemeClr val="tx1"/>
                </a:solidFill>
              </a:rPr>
              <a:t> anos de TC, pode-se determinar a idade necessária, pela soma TC + idade</a:t>
            </a:r>
          </a:p>
        </p:txBody>
      </p:sp>
      <p:graphicFrame>
        <p:nvGraphicFramePr>
          <p:cNvPr id="147852" name="Group 396">
            <a:extLst>
              <a:ext uri="{FF2B5EF4-FFF2-40B4-BE49-F238E27FC236}">
                <a16:creationId xmlns:a16="http://schemas.microsoft.com/office/drawing/2014/main" xmlns="" id="{39FA4686-428B-4C46-BBFF-0C60B9563778}"/>
              </a:ext>
            </a:extLst>
          </p:cNvPr>
          <p:cNvGraphicFramePr>
            <a:graphicFrameLocks noGrp="1"/>
          </p:cNvGraphicFramePr>
          <p:nvPr/>
        </p:nvGraphicFramePr>
        <p:xfrm>
          <a:off x="4211638" y="404813"/>
          <a:ext cx="4105275" cy="6085842"/>
        </p:xfrm>
        <a:graphic>
          <a:graphicData uri="http://schemas.openxmlformats.org/drawingml/2006/table">
            <a:tbl>
              <a:tblPr/>
              <a:tblGrid>
                <a:gridCol w="1189037">
                  <a:extLst>
                    <a:ext uri="{9D8B030D-6E8A-4147-A177-3AD203B41FA5}">
                      <a16:colId xmlns:a16="http://schemas.microsoft.com/office/drawing/2014/main" xmlns="" val="26855911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22526382"/>
                    </a:ext>
                  </a:extLst>
                </a:gridCol>
                <a:gridCol w="1392238">
                  <a:extLst>
                    <a:ext uri="{9D8B030D-6E8A-4147-A177-3AD203B41FA5}">
                      <a16:colId xmlns:a16="http://schemas.microsoft.com/office/drawing/2014/main" xmlns="" val="1013107343"/>
                    </a:ext>
                  </a:extLst>
                </a:gridCol>
              </a:tblGrid>
              <a:tr h="568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Pontuação= TC + Idade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8214703"/>
                  </a:ext>
                </a:extLst>
              </a:tr>
              <a:tr h="5318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Mulheres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Homens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3338088"/>
                  </a:ext>
                </a:extLst>
              </a:tr>
              <a:tr h="319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6839688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5264686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3446227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7586632"/>
                  </a:ext>
                </a:extLst>
              </a:tr>
              <a:tr h="319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1335507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325711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9581570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2027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6151055"/>
                  </a:ext>
                </a:extLst>
              </a:tr>
              <a:tr h="319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0374594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2029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660390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6646752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288897"/>
                  </a:ext>
                </a:extLst>
              </a:tr>
              <a:tr h="319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6274158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686274"/>
                  </a:ext>
                </a:extLst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12262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xmlns="" id="{C7978D1E-5B0D-4FF1-9D33-EB666259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33375"/>
            <a:ext cx="46434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Tempo de exercício: 20 anos no serviço público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Tempo no cargo: 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5 anos.</a:t>
            </a:r>
          </a:p>
        </p:txBody>
      </p:sp>
      <p:pic>
        <p:nvPicPr>
          <p:cNvPr id="312323" name="Picture 3" descr="Resultado de imagem para icone para feminino">
            <a:extLst>
              <a:ext uri="{FF2B5EF4-FFF2-40B4-BE49-F238E27FC236}">
                <a16:creationId xmlns:a16="http://schemas.microsoft.com/office/drawing/2014/main" xmlns="" id="{EE40F179-B830-4841-9BF1-30D377DA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439862" cy="1439862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12324" name="Picture 4" descr="Resultado de imagem para icone para homem">
            <a:extLst>
              <a:ext uri="{FF2B5EF4-FFF2-40B4-BE49-F238E27FC236}">
                <a16:creationId xmlns:a16="http://schemas.microsoft.com/office/drawing/2014/main" xmlns="" id="{4CF9F786-8938-47B3-8EBC-17B3DAB0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1439863" cy="1439863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2325" name="WordArt 5">
            <a:extLst>
              <a:ext uri="{FF2B5EF4-FFF2-40B4-BE49-F238E27FC236}">
                <a16:creationId xmlns:a16="http://schemas.microsoft.com/office/drawing/2014/main" xmlns="" id="{CEF3F63D-1E81-4AEF-9CC0-3F3107ED5B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52292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312326" name="WordArt 6">
            <a:extLst>
              <a:ext uri="{FF2B5EF4-FFF2-40B4-BE49-F238E27FC236}">
                <a16:creationId xmlns:a16="http://schemas.microsoft.com/office/drawing/2014/main" xmlns="" id="{9DB3762A-1714-4CF0-88D8-9CC38E4133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3500438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12327" name="WordArt 7">
            <a:extLst>
              <a:ext uri="{FF2B5EF4-FFF2-40B4-BE49-F238E27FC236}">
                <a16:creationId xmlns:a16="http://schemas.microsoft.com/office/drawing/2014/main" xmlns="" id="{942787A9-2D8D-4946-919E-75801E0673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5300663"/>
            <a:ext cx="57626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312328" name="Text Box 8">
            <a:extLst>
              <a:ext uri="{FF2B5EF4-FFF2-40B4-BE49-F238E27FC236}">
                <a16:creationId xmlns:a16="http://schemas.microsoft.com/office/drawing/2014/main" xmlns="" id="{1F1227F3-D982-4AEA-B892-BF3333CE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644900"/>
            <a:ext cx="3633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/>
              <a:t>- O mesmo de hoje</a:t>
            </a:r>
            <a:endParaRPr lang="pt-BR" altLang="pt-BR" sz="3200">
              <a:solidFill>
                <a:srgbClr val="0099FF"/>
              </a:solidFill>
            </a:endParaRPr>
          </a:p>
        </p:txBody>
      </p:sp>
      <p:sp>
        <p:nvSpPr>
          <p:cNvPr id="312329" name="Text Box 9">
            <a:extLst>
              <a:ext uri="{FF2B5EF4-FFF2-40B4-BE49-F238E27FC236}">
                <a16:creationId xmlns:a16="http://schemas.microsoft.com/office/drawing/2014/main" xmlns="" id="{C7B0ACC1-2C76-4287-965C-739ED10B5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516563"/>
            <a:ext cx="485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/>
              <a:t>- 10 anos a mais que hoje</a:t>
            </a:r>
            <a:endParaRPr lang="pt-BR" altLang="pt-BR" sz="320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WordArt 4">
            <a:extLst>
              <a:ext uri="{FF2B5EF4-FFF2-40B4-BE49-F238E27FC236}">
                <a16:creationId xmlns:a16="http://schemas.microsoft.com/office/drawing/2014/main" xmlns="" id="{79F39DFD-C529-4096-A49B-512D1720E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Qual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regra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devo usar?</a:t>
            </a:r>
          </a:p>
        </p:txBody>
      </p:sp>
      <p:pic>
        <p:nvPicPr>
          <p:cNvPr id="310278" name="Picture 6" descr="Resultado de imagem para imagem de interrogação">
            <a:extLst>
              <a:ext uri="{FF2B5EF4-FFF2-40B4-BE49-F238E27FC236}">
                <a16:creationId xmlns:a16="http://schemas.microsoft.com/office/drawing/2014/main" xmlns="" id="{17A55D71-609B-4E96-866A-B86D2648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205038"/>
            <a:ext cx="3695700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Oval 4">
            <a:extLst>
              <a:ext uri="{FF2B5EF4-FFF2-40B4-BE49-F238E27FC236}">
                <a16:creationId xmlns:a16="http://schemas.microsoft.com/office/drawing/2014/main" xmlns="" id="{0D77697E-5616-4DB9-9812-440C05ED3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311525" cy="165576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/>
              <a:t>2ª Regra</a:t>
            </a:r>
          </a:p>
        </p:txBody>
      </p:sp>
      <p:sp>
        <p:nvSpPr>
          <p:cNvPr id="311301" name="Oval 5">
            <a:extLst>
              <a:ext uri="{FF2B5EF4-FFF2-40B4-BE49-F238E27FC236}">
                <a16:creationId xmlns:a16="http://schemas.microsoft.com/office/drawing/2014/main" xmlns="" id="{D4263368-C3D7-40F6-9A69-68F913970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437063"/>
            <a:ext cx="3311525" cy="1655762"/>
          </a:xfrm>
          <a:prstGeom prst="ellipse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>
                <a:solidFill>
                  <a:srgbClr val="3E279F"/>
                </a:solidFill>
              </a:rPr>
              <a:t>1ª Regra</a:t>
            </a:r>
          </a:p>
        </p:txBody>
      </p:sp>
      <p:pic>
        <p:nvPicPr>
          <p:cNvPr id="311303" name="Picture 7" descr="Resultado de imagem para imagem de bandeira quadriculada">
            <a:extLst>
              <a:ext uri="{FF2B5EF4-FFF2-40B4-BE49-F238E27FC236}">
                <a16:creationId xmlns:a16="http://schemas.microsoft.com/office/drawing/2014/main" xmlns="" id="{45A064A7-77A2-47B1-B305-8E91D5D2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9215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4" name="Rectangle 8">
            <a:extLst>
              <a:ext uri="{FF2B5EF4-FFF2-40B4-BE49-F238E27FC236}">
                <a16:creationId xmlns:a16="http://schemas.microsoft.com/office/drawing/2014/main" xmlns="" id="{582D1348-5784-4A1A-80D9-B091DD9FC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276475"/>
            <a:ext cx="3743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Para quem ainda tem caminho longo pela frente!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- Pedágio não compensa!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11306" name="Picture 10" descr="Resultado de imagem para imagem de longo caminho a percorrer">
            <a:extLst>
              <a:ext uri="{FF2B5EF4-FFF2-40B4-BE49-F238E27FC236}">
                <a16:creationId xmlns:a16="http://schemas.microsoft.com/office/drawing/2014/main" xmlns="" id="{70669B44-6248-4DE7-A491-1E6C0976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1584325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7" name="Rectangle 11">
            <a:extLst>
              <a:ext uri="{FF2B5EF4-FFF2-40B4-BE49-F238E27FC236}">
                <a16:creationId xmlns:a16="http://schemas.microsoft.com/office/drawing/2014/main" xmlns="" id="{B632C024-D0BA-4F4D-B244-E1C615C0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89138"/>
            <a:ext cx="3743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Para quem já está quase lá!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- No máximo uns 6 anos ainda!</a:t>
            </a:r>
            <a:endParaRPr lang="pt-BR" altLang="pt-BR" sz="3200">
              <a:solidFill>
                <a:srgbClr val="CCCC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WordArt 5">
            <a:extLst>
              <a:ext uri="{FF2B5EF4-FFF2-40B4-BE49-F238E27FC236}">
                <a16:creationId xmlns:a16="http://schemas.microsoft.com/office/drawing/2014/main" xmlns="" id="{C2D00E92-25CD-4BDE-A7A0-D9953A83B8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692150"/>
            <a:ext cx="3241675" cy="187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Quanto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vou ganhar ?</a:t>
            </a:r>
          </a:p>
        </p:txBody>
      </p:sp>
      <p:pic>
        <p:nvPicPr>
          <p:cNvPr id="148487" name="Picture 7" descr="Resultado de imagem para imagem de cifrões e moedas">
            <a:extLst>
              <a:ext uri="{FF2B5EF4-FFF2-40B4-BE49-F238E27FC236}">
                <a16:creationId xmlns:a16="http://schemas.microsoft.com/office/drawing/2014/main" xmlns="" id="{909CA366-6E08-454A-81DB-67BE5B8B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4608513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>
            <a:extLst>
              <a:ext uri="{FF2B5EF4-FFF2-40B4-BE49-F238E27FC236}">
                <a16:creationId xmlns:a16="http://schemas.microsoft.com/office/drawing/2014/main" xmlns="" id="{A9AAFF0E-6509-4094-92B1-4AAF3832B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4813"/>
            <a:ext cx="54006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tx1"/>
                </a:solidFill>
              </a:rPr>
              <a:t>Integralidade e paridade depende de idade mínima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e do regime de trabalho</a:t>
            </a:r>
            <a:br>
              <a:rPr lang="pt-BR" altLang="pt-BR" sz="3200">
                <a:solidFill>
                  <a:schemeClr val="tx1"/>
                </a:solidFill>
              </a:rPr>
            </a:br>
            <a:endParaRPr lang="pt-BR" altLang="pt-BR" sz="3200">
              <a:solidFill>
                <a:schemeClr val="tx1"/>
              </a:solidFill>
            </a:endParaRPr>
          </a:p>
        </p:txBody>
      </p:sp>
      <p:sp>
        <p:nvSpPr>
          <p:cNvPr id="149509" name="WordArt 5">
            <a:extLst>
              <a:ext uri="{FF2B5EF4-FFF2-40B4-BE49-F238E27FC236}">
                <a16:creationId xmlns:a16="http://schemas.microsoft.com/office/drawing/2014/main" xmlns="" id="{51CA3634-D356-4490-A9C8-00F3A56AA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443706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xmlns="" id="{604C3085-90DA-453F-A54B-764D3F1AB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133600"/>
            <a:ext cx="6481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66"/>
                </a:solidFill>
              </a:rPr>
              <a:t>Média é reduzida e depende do tempo de contribuição</a:t>
            </a:r>
          </a:p>
        </p:txBody>
      </p:sp>
      <p:sp>
        <p:nvSpPr>
          <p:cNvPr id="149511" name="WordArt 7">
            <a:extLst>
              <a:ext uri="{FF2B5EF4-FFF2-40B4-BE49-F238E27FC236}">
                <a16:creationId xmlns:a16="http://schemas.microsoft.com/office/drawing/2014/main" xmlns="" id="{8AED30DF-D404-421F-ACD7-69676B4A27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49513" name="Rectangle 9">
            <a:extLst>
              <a:ext uri="{FF2B5EF4-FFF2-40B4-BE49-F238E27FC236}">
                <a16:creationId xmlns:a16="http://schemas.microsoft.com/office/drawing/2014/main" xmlns="" id="{EAA61526-F499-4FFA-8173-2EA97C7D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6265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tx1"/>
                </a:solidFill>
              </a:rPr>
              <a:t>- </a:t>
            </a:r>
            <a:r>
              <a:rPr lang="pt-BR" altLang="pt-BR" sz="3200">
                <a:solidFill>
                  <a:srgbClr val="FF99FF"/>
                </a:solidFill>
              </a:rPr>
              <a:t>Tudo poderá mudar por Lei infraconstitucional depois</a:t>
            </a:r>
          </a:p>
        </p:txBody>
      </p:sp>
      <p:sp>
        <p:nvSpPr>
          <p:cNvPr id="149514" name="WordArt 10">
            <a:extLst>
              <a:ext uri="{FF2B5EF4-FFF2-40B4-BE49-F238E27FC236}">
                <a16:creationId xmlns:a16="http://schemas.microsoft.com/office/drawing/2014/main" xmlns="" id="{37BE2902-CA34-4198-B1B2-BBE20961A3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157788"/>
            <a:ext cx="431800" cy="95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49516" name="WordArt 12">
            <a:extLst>
              <a:ext uri="{FF2B5EF4-FFF2-40B4-BE49-F238E27FC236}">
                <a16:creationId xmlns:a16="http://schemas.microsoft.com/office/drawing/2014/main" xmlns="" id="{6B1A9301-3046-4367-8127-8C6C328F75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149517" name="WordArt 13">
            <a:extLst>
              <a:ext uri="{FF2B5EF4-FFF2-40B4-BE49-F238E27FC236}">
                <a16:creationId xmlns:a16="http://schemas.microsoft.com/office/drawing/2014/main" xmlns="" id="{47F110A7-8CF1-4385-B5CA-E38B8FC22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551656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6ª</a:t>
            </a:r>
          </a:p>
        </p:txBody>
      </p:sp>
      <p:sp>
        <p:nvSpPr>
          <p:cNvPr id="149518" name="WordArt 14">
            <a:extLst>
              <a:ext uri="{FF2B5EF4-FFF2-40B4-BE49-F238E27FC236}">
                <a16:creationId xmlns:a16="http://schemas.microsoft.com/office/drawing/2014/main" xmlns="" id="{B039B92F-A46D-495D-AD69-C52D24F995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573405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  <p:sp>
        <p:nvSpPr>
          <p:cNvPr id="149520" name="WordArt 16">
            <a:extLst>
              <a:ext uri="{FF2B5EF4-FFF2-40B4-BE49-F238E27FC236}">
                <a16:creationId xmlns:a16="http://schemas.microsoft.com/office/drawing/2014/main" xmlns="" id="{409BA0CE-6E74-45BB-8C19-59A913DAE1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5373688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49521" name="WordArt 17">
            <a:extLst>
              <a:ext uri="{FF2B5EF4-FFF2-40B4-BE49-F238E27FC236}">
                <a16:creationId xmlns:a16="http://schemas.microsoft.com/office/drawing/2014/main" xmlns="" id="{89EA69AB-AD1A-44A1-B63E-B79E80058F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2349500"/>
            <a:ext cx="57626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>
            <a:extLst>
              <a:ext uri="{FF2B5EF4-FFF2-40B4-BE49-F238E27FC236}">
                <a16:creationId xmlns:a16="http://schemas.microsoft.com/office/drawing/2014/main" xmlns="" id="{EB43141A-2791-408B-BC10-49066EF7B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60350"/>
            <a:ext cx="53292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CCFF"/>
                </a:solidFill>
              </a:rPr>
              <a:t>- </a:t>
            </a:r>
            <a:r>
              <a:rPr lang="pt-BR" altLang="pt-BR" sz="3200" dirty="0">
                <a:solidFill>
                  <a:srgbClr val="00CC99"/>
                </a:solidFill>
              </a:rPr>
              <a:t>Para manter o direito à integralidade e à paridade, terão que trabalhar até:</a:t>
            </a:r>
            <a:endParaRPr lang="pt-BR" altLang="pt-BR" sz="3200" dirty="0">
              <a:solidFill>
                <a:srgbClr val="CC0000"/>
              </a:solidFill>
            </a:endParaRPr>
          </a:p>
        </p:txBody>
      </p:sp>
      <p:sp>
        <p:nvSpPr>
          <p:cNvPr id="151558" name="AutoShape 6" descr="Resultado de imagem para Imagens “passagem do tempo”">
            <a:extLst>
              <a:ext uri="{FF2B5EF4-FFF2-40B4-BE49-F238E27FC236}">
                <a16:creationId xmlns:a16="http://schemas.microsoft.com/office/drawing/2014/main" xmlns="" id="{6E9DE424-77EB-4E78-8932-2365264D0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29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0" name="AutoShape 8" descr="Resultado de imagem para Imagens “passagem do tempo”">
            <a:extLst>
              <a:ext uri="{FF2B5EF4-FFF2-40B4-BE49-F238E27FC236}">
                <a16:creationId xmlns:a16="http://schemas.microsoft.com/office/drawing/2014/main" xmlns="" id="{41F71562-4272-4E61-9740-ADFD1BE5C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9975" y="404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2" name="AutoShape 10" descr="Resultado de imagem para Imagens “passagem do tempo”">
            <a:extLst>
              <a:ext uri="{FF2B5EF4-FFF2-40B4-BE49-F238E27FC236}">
                <a16:creationId xmlns:a16="http://schemas.microsoft.com/office/drawing/2014/main" xmlns="" id="{A5882540-D745-4562-B671-402D4F019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3925" y="24844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4" name="AutoShape 12" descr="Resultado de imagem para Imagens “passagem do tempo”">
            <a:extLst>
              <a:ext uri="{FF2B5EF4-FFF2-40B4-BE49-F238E27FC236}">
                <a16:creationId xmlns:a16="http://schemas.microsoft.com/office/drawing/2014/main" xmlns="" id="{077D7B1F-AEA7-4D53-B260-40F4864E5C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3925" y="24844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51565" name="Picture 13" descr="Resultado de imagem para Imagens “passagem do tempo”">
            <a:extLst>
              <a:ext uri="{FF2B5EF4-FFF2-40B4-BE49-F238E27FC236}">
                <a16:creationId xmlns:a16="http://schemas.microsoft.com/office/drawing/2014/main" xmlns="" id="{FDA45E67-ECD8-4AA5-8828-23501AD1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8334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8" name="WordArt 16">
            <a:extLst>
              <a:ext uri="{FF2B5EF4-FFF2-40B4-BE49-F238E27FC236}">
                <a16:creationId xmlns:a16="http://schemas.microsoft.com/office/drawing/2014/main" xmlns="" id="{C2208409-8E36-4951-B56F-7096114AE7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2420938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pic>
        <p:nvPicPr>
          <p:cNvPr id="151569" name="Picture 17" descr="Resultado de imagem para icone para feminino">
            <a:extLst>
              <a:ext uri="{FF2B5EF4-FFF2-40B4-BE49-F238E27FC236}">
                <a16:creationId xmlns:a16="http://schemas.microsoft.com/office/drawing/2014/main" xmlns="" id="{59A4FBA1-EFEE-47F0-997B-09C8D261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1008062" cy="100806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151570" name="Picture 18" descr="Resultado de imagem para icone para homem">
            <a:extLst>
              <a:ext uri="{FF2B5EF4-FFF2-40B4-BE49-F238E27FC236}">
                <a16:creationId xmlns:a16="http://schemas.microsoft.com/office/drawing/2014/main" xmlns="" id="{AD9BA5C2-82E0-4D79-9FB1-955B915F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492375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151571" name="Rectangle 19">
            <a:extLst>
              <a:ext uri="{FF2B5EF4-FFF2-40B4-BE49-F238E27FC236}">
                <a16:creationId xmlns:a16="http://schemas.microsoft.com/office/drawing/2014/main" xmlns="" id="{275BA607-F1CB-47ED-ADB0-6856BCA4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076700"/>
            <a:ext cx="61198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1ª Regra    </a:t>
            </a:r>
            <a:r>
              <a:rPr lang="pt-BR" altLang="pt-BR" sz="3200" dirty="0">
                <a:solidFill>
                  <a:srgbClr val="FF0066"/>
                </a:solidFill>
              </a:rPr>
              <a:t>52 anos</a:t>
            </a:r>
            <a:r>
              <a:rPr lang="pt-BR" altLang="pt-BR" sz="3200" dirty="0">
                <a:solidFill>
                  <a:srgbClr val="CCFF33"/>
                </a:solidFill>
              </a:rPr>
              <a:t>    </a:t>
            </a:r>
            <a:r>
              <a:rPr lang="pt-BR" altLang="pt-BR" sz="3200" dirty="0">
                <a:solidFill>
                  <a:srgbClr val="0099FF"/>
                </a:solidFill>
              </a:rPr>
              <a:t>55 anos</a:t>
            </a: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 – 2ª Regra  </a:t>
            </a:r>
            <a:r>
              <a:rPr lang="pt-BR" altLang="pt-BR" sz="3200" dirty="0">
                <a:solidFill>
                  <a:srgbClr val="FF0066"/>
                </a:solidFill>
              </a:rPr>
              <a:t>57 anos</a:t>
            </a:r>
            <a:r>
              <a:rPr lang="pt-BR" altLang="pt-BR" sz="3200" dirty="0">
                <a:solidFill>
                  <a:srgbClr val="CCFF33"/>
                </a:solidFill>
              </a:rPr>
              <a:t>    </a:t>
            </a:r>
            <a:r>
              <a:rPr lang="pt-BR" altLang="pt-BR" sz="3200" dirty="0">
                <a:solidFill>
                  <a:srgbClr val="0099FF"/>
                </a:solidFill>
              </a:rPr>
              <a:t>60 anos</a:t>
            </a:r>
          </a:p>
        </p:txBody>
      </p:sp>
      <p:sp>
        <p:nvSpPr>
          <p:cNvPr id="151572" name="WordArt 20">
            <a:extLst>
              <a:ext uri="{FF2B5EF4-FFF2-40B4-BE49-F238E27FC236}">
                <a16:creationId xmlns:a16="http://schemas.microsoft.com/office/drawing/2014/main" xmlns="" id="{C70817D6-70C4-4EDE-AC7C-885D01AC2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4005263"/>
            <a:ext cx="1871662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151573" name="Rectangle 21">
            <a:extLst>
              <a:ext uri="{FF2B5EF4-FFF2-40B4-BE49-F238E27FC236}">
                <a16:creationId xmlns:a16="http://schemas.microsoft.com/office/drawing/2014/main" xmlns="" id="{90432F06-BAB5-469B-8162-674E915DA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932238"/>
            <a:ext cx="61198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>
            <a:extLst>
              <a:ext uri="{FF2B5EF4-FFF2-40B4-BE49-F238E27FC236}">
                <a16:creationId xmlns:a16="http://schemas.microsoft.com/office/drawing/2014/main" xmlns="" id="{96FC11B9-CBC0-4330-9908-B17C8263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149725"/>
            <a:ext cx="7416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00CC99"/>
                </a:solidFill>
              </a:rPr>
              <a:t> Podem se aposentar antes, mas sem integralidade, se não atingirem a idade exigida, mesmo tendo a pontuação na 2ª Regra</a:t>
            </a:r>
          </a:p>
        </p:txBody>
      </p:sp>
      <p:pic>
        <p:nvPicPr>
          <p:cNvPr id="215046" name="Picture 6" descr="Resultado de imagem para Imagens de “gráfico descendente”">
            <a:extLst>
              <a:ext uri="{FF2B5EF4-FFF2-40B4-BE49-F238E27FC236}">
                <a16:creationId xmlns:a16="http://schemas.microsoft.com/office/drawing/2014/main" xmlns="" id="{7C96FB94-964C-4487-9C9E-7CC6EEC6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338455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8" name="WordArt 8">
            <a:extLst>
              <a:ext uri="{FF2B5EF4-FFF2-40B4-BE49-F238E27FC236}">
                <a16:creationId xmlns:a16="http://schemas.microsoft.com/office/drawing/2014/main" xmlns="" id="{10C695EE-E506-4600-BA54-3DE49431ED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32588" y="692150"/>
            <a:ext cx="731837" cy="823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215049" name="WordArt 9">
            <a:extLst>
              <a:ext uri="{FF2B5EF4-FFF2-40B4-BE49-F238E27FC236}">
                <a16:creationId xmlns:a16="http://schemas.microsoft.com/office/drawing/2014/main" xmlns="" id="{A1564490-DAA1-491C-91C4-F473DFFBD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1844675"/>
            <a:ext cx="23764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>
            <a:extLst>
              <a:ext uri="{FF2B5EF4-FFF2-40B4-BE49-F238E27FC236}">
                <a16:creationId xmlns:a16="http://schemas.microsoft.com/office/drawing/2014/main" xmlns="" id="{68032B7C-89BE-4B60-9545-5E39528AA8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3097213" cy="266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As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"Gerações"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de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Aposentados</a:t>
            </a:r>
          </a:p>
        </p:txBody>
      </p:sp>
      <p:pic>
        <p:nvPicPr>
          <p:cNvPr id="3082" name="Picture 10" descr="Resultado de imagem para Imagens “genealogia”">
            <a:extLst>
              <a:ext uri="{FF2B5EF4-FFF2-40B4-BE49-F238E27FC236}">
                <a16:creationId xmlns:a16="http://schemas.microsoft.com/office/drawing/2014/main" xmlns="" id="{CC3169B3-7B5B-429B-AEF9-0612D003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92375"/>
            <a:ext cx="285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>
            <a:extLst>
              <a:ext uri="{FF2B5EF4-FFF2-40B4-BE49-F238E27FC236}">
                <a16:creationId xmlns:a16="http://schemas.microsoft.com/office/drawing/2014/main" xmlns="" id="{7FF93891-70EA-42E0-AE89-FE1E93042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4232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00CC99"/>
                </a:solidFill>
              </a:rPr>
              <a:t> A integralidade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/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Será proporcional: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- tempo de 20h, 40h ou DE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Se houver “novas GED ou GID”, variará com o indicador de desempenho</a:t>
            </a:r>
          </a:p>
        </p:txBody>
      </p:sp>
      <p:pic>
        <p:nvPicPr>
          <p:cNvPr id="152582" name="Picture 6" descr="Resultado de imagem para Imagens de “proporcionalidade”">
            <a:extLst>
              <a:ext uri="{FF2B5EF4-FFF2-40B4-BE49-F238E27FC236}">
                <a16:creationId xmlns:a16="http://schemas.microsoft.com/office/drawing/2014/main" xmlns="" id="{CDA99BD0-EB7B-4CED-9A8D-0252C66E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3600450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7" name="WordArt 11">
            <a:extLst>
              <a:ext uri="{FF2B5EF4-FFF2-40B4-BE49-F238E27FC236}">
                <a16:creationId xmlns:a16="http://schemas.microsoft.com/office/drawing/2014/main" xmlns="" id="{82A67BBB-2C7B-4026-A053-4173593E41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152588" name="WordArt 12">
            <a:extLst>
              <a:ext uri="{FF2B5EF4-FFF2-40B4-BE49-F238E27FC236}">
                <a16:creationId xmlns:a16="http://schemas.microsoft.com/office/drawing/2014/main" xmlns="" id="{C678813F-FFE9-4FA9-A9FD-7392B06D5A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1341438"/>
            <a:ext cx="1871663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9" name="Picture 9" descr="Resultado de imagem para icone para homem">
            <a:extLst>
              <a:ext uri="{FF2B5EF4-FFF2-40B4-BE49-F238E27FC236}">
                <a16:creationId xmlns:a16="http://schemas.microsoft.com/office/drawing/2014/main" xmlns="" id="{8F709174-18E0-4FEB-9074-0583340E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49500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22572" name="Rectangle 12">
            <a:extLst>
              <a:ext uri="{FF2B5EF4-FFF2-40B4-BE49-F238E27FC236}">
                <a16:creationId xmlns:a16="http://schemas.microsoft.com/office/drawing/2014/main" xmlns="" id="{4AA01419-4420-4489-9719-D7F24842A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1844675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15 anos como 20h e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15 anos como DE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VB</a:t>
            </a:r>
            <a:r>
              <a:rPr lang="pt-BR" altLang="pt-BR" sz="3200" baseline="-25000">
                <a:solidFill>
                  <a:srgbClr val="CCFF33"/>
                </a:solidFill>
              </a:rPr>
              <a:t>apos</a:t>
            </a:r>
            <a:r>
              <a:rPr lang="pt-BR" altLang="pt-BR" sz="3200">
                <a:solidFill>
                  <a:srgbClr val="CCFF33"/>
                </a:solidFill>
              </a:rPr>
              <a:t>= 0,75 VB</a:t>
            </a:r>
            <a:r>
              <a:rPr lang="pt-BR" altLang="pt-BR" sz="3200" baseline="-25000">
                <a:solidFill>
                  <a:srgbClr val="CCFF33"/>
                </a:solidFill>
              </a:rPr>
              <a:t>DE</a:t>
            </a:r>
            <a:br>
              <a:rPr lang="pt-BR" altLang="pt-BR" sz="3200" baseline="-250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RT</a:t>
            </a:r>
            <a:r>
              <a:rPr lang="pt-BR" altLang="pt-BR" sz="3200" baseline="-25000">
                <a:solidFill>
                  <a:srgbClr val="CCFF33"/>
                </a:solidFill>
              </a:rPr>
              <a:t>apos</a:t>
            </a:r>
            <a:r>
              <a:rPr lang="pt-BR" altLang="pt-BR" sz="3200">
                <a:solidFill>
                  <a:srgbClr val="CCFF33"/>
                </a:solidFill>
              </a:rPr>
              <a:t>= 0,75 RT</a:t>
            </a:r>
            <a:r>
              <a:rPr lang="pt-BR" altLang="pt-BR" sz="3200" baseline="-25000">
                <a:solidFill>
                  <a:srgbClr val="CCFF33"/>
                </a:solidFill>
              </a:rPr>
              <a:t>DE</a:t>
            </a:r>
            <a:br>
              <a:rPr lang="pt-BR" altLang="pt-BR" sz="3200" baseline="-250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endParaRPr lang="pt-BR" altLang="pt-BR" sz="3200">
              <a:solidFill>
                <a:srgbClr val="CCFF33"/>
              </a:solidFill>
            </a:endParaRPr>
          </a:p>
        </p:txBody>
      </p:sp>
      <p:pic>
        <p:nvPicPr>
          <p:cNvPr id="322573" name="Picture 13" descr="Resultado de imagem para icone para feminino">
            <a:extLst>
              <a:ext uri="{FF2B5EF4-FFF2-40B4-BE49-F238E27FC236}">
                <a16:creationId xmlns:a16="http://schemas.microsoft.com/office/drawing/2014/main" xmlns="" id="{95BAA0E0-710F-400C-AD8F-7B02691E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1008062" cy="1008063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22574" name="WordArt 14">
            <a:extLst>
              <a:ext uri="{FF2B5EF4-FFF2-40B4-BE49-F238E27FC236}">
                <a16:creationId xmlns:a16="http://schemas.microsoft.com/office/drawing/2014/main" xmlns="" id="{E1A3DF97-C6B7-4102-8F06-1E890AB4DE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4663" y="115888"/>
            <a:ext cx="1871662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22575" name="WordArt 15">
            <a:extLst>
              <a:ext uri="{FF2B5EF4-FFF2-40B4-BE49-F238E27FC236}">
                <a16:creationId xmlns:a16="http://schemas.microsoft.com/office/drawing/2014/main" xmlns="" id="{DEF48B4B-CAFE-4A8F-96DE-13DED7F1E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22576" name="Rectangle 16">
            <a:extLst>
              <a:ext uri="{FF2B5EF4-FFF2-40B4-BE49-F238E27FC236}">
                <a16:creationId xmlns:a16="http://schemas.microsoft.com/office/drawing/2014/main" xmlns="" id="{31803380-0161-4AF1-8BF4-3C1A975B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37063"/>
            <a:ext cx="5867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15 anos como 20h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10 anos como DE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 </a:t>
            </a:r>
            <a:r>
              <a:rPr lang="pt-BR" altLang="pt-BR" sz="3200">
                <a:solidFill>
                  <a:srgbClr val="CCFF33"/>
                </a:solidFill>
              </a:rPr>
              <a:t>VB</a:t>
            </a:r>
            <a:r>
              <a:rPr lang="pt-BR" altLang="pt-BR" sz="3200" baseline="-25000">
                <a:solidFill>
                  <a:srgbClr val="CCFF33"/>
                </a:solidFill>
              </a:rPr>
              <a:t>apos</a:t>
            </a:r>
            <a:r>
              <a:rPr lang="pt-BR" altLang="pt-BR" sz="3200">
                <a:solidFill>
                  <a:srgbClr val="CCFF33"/>
                </a:solidFill>
              </a:rPr>
              <a:t>= 0,7 VB</a:t>
            </a:r>
            <a:r>
              <a:rPr lang="pt-BR" altLang="pt-BR" sz="3200" baseline="-25000">
                <a:solidFill>
                  <a:srgbClr val="CCFF33"/>
                </a:solidFill>
              </a:rPr>
              <a:t>DE</a:t>
            </a:r>
            <a:br>
              <a:rPr lang="pt-BR" altLang="pt-BR" sz="3200" baseline="-25000">
                <a:solidFill>
                  <a:srgbClr val="CCFF33"/>
                </a:solidFill>
              </a:rPr>
            </a:br>
            <a:r>
              <a:rPr lang="pt-BR" altLang="pt-BR" sz="3200" baseline="-25000">
                <a:solidFill>
                  <a:srgbClr val="CCFF33"/>
                </a:solidFill>
              </a:rPr>
              <a:t> </a:t>
            </a:r>
            <a:r>
              <a:rPr lang="pt-BR" altLang="pt-BR" sz="3200">
                <a:solidFill>
                  <a:srgbClr val="CCFF33"/>
                </a:solidFill>
              </a:rPr>
              <a:t>RT</a:t>
            </a:r>
            <a:r>
              <a:rPr lang="pt-BR" altLang="pt-BR" sz="3200" baseline="-25000">
                <a:solidFill>
                  <a:srgbClr val="CCFF33"/>
                </a:solidFill>
              </a:rPr>
              <a:t>apos</a:t>
            </a:r>
            <a:r>
              <a:rPr lang="pt-BR" altLang="pt-BR" sz="3200">
                <a:solidFill>
                  <a:srgbClr val="CCFF33"/>
                </a:solidFill>
              </a:rPr>
              <a:t>= 0,7 RT</a:t>
            </a:r>
            <a:r>
              <a:rPr lang="pt-BR" altLang="pt-BR" sz="3200" baseline="-25000">
                <a:solidFill>
                  <a:srgbClr val="CCFF33"/>
                </a:solidFill>
              </a:rPr>
              <a:t>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36" name="WordArt 20">
            <a:extLst>
              <a:ext uri="{FF2B5EF4-FFF2-40B4-BE49-F238E27FC236}">
                <a16:creationId xmlns:a16="http://schemas.microsoft.com/office/drawing/2014/main" xmlns="" id="{F42D3B71-747A-4947-BBEE-8B774A418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265237" name="WordArt 21">
            <a:extLst>
              <a:ext uri="{FF2B5EF4-FFF2-40B4-BE49-F238E27FC236}">
                <a16:creationId xmlns:a16="http://schemas.microsoft.com/office/drawing/2014/main" xmlns="" id="{E217B677-C340-47A4-92AB-2124F3DFE7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765175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265238" name="Rectangle 22">
            <a:extLst>
              <a:ext uri="{FF2B5EF4-FFF2-40B4-BE49-F238E27FC236}">
                <a16:creationId xmlns:a16="http://schemas.microsoft.com/office/drawing/2014/main" xmlns="" id="{3BB8DE65-DA03-4F9E-B77A-0E7E3374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60350"/>
            <a:ext cx="59055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Char char="-"/>
            </a:pPr>
            <a:r>
              <a:rPr lang="pt-BR" altLang="pt-BR" sz="3200">
                <a:solidFill>
                  <a:srgbClr val="CCCCFF"/>
                </a:solidFill>
              </a:rPr>
              <a:t> Tempo a ser considerado: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</a:t>
            </a:r>
            <a:r>
              <a:rPr lang="pt-BR" altLang="pt-BR" sz="3200">
                <a:solidFill>
                  <a:srgbClr val="00CC99"/>
                </a:solidFill>
              </a:rPr>
              <a:t>Ao invés  de 80% do tempo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 considera-se agora 100%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Média será menor! </a:t>
            </a:r>
            <a:br>
              <a:rPr lang="pt-BR" altLang="pt-BR" sz="3200">
                <a:solidFill>
                  <a:srgbClr val="CCFF33"/>
                </a:solidFill>
              </a:rPr>
            </a:br>
            <a:endParaRPr lang="pt-BR" altLang="pt-BR" sz="3200">
              <a:solidFill>
                <a:srgbClr val="00CC99"/>
              </a:solidFill>
            </a:endParaRPr>
          </a:p>
        </p:txBody>
      </p:sp>
      <p:pic>
        <p:nvPicPr>
          <p:cNvPr id="265239" name="Picture 23" descr="Resultado de imagem para Imagens de “gráfico descendente”">
            <a:extLst>
              <a:ext uri="{FF2B5EF4-FFF2-40B4-BE49-F238E27FC236}">
                <a16:creationId xmlns:a16="http://schemas.microsoft.com/office/drawing/2014/main" xmlns="" id="{412CC69C-BA23-4195-B3F0-542F25F8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338455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5" name="Rectangle 7">
            <a:extLst>
              <a:ext uri="{FF2B5EF4-FFF2-40B4-BE49-F238E27FC236}">
                <a16:creationId xmlns:a16="http://schemas.microsoft.com/office/drawing/2014/main" xmlns="" id="{DE39B6FF-76D7-4C45-8A17-4C71F3EF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88913"/>
            <a:ext cx="61198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Média pode depender do TC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1ª Regra –</a:t>
            </a:r>
            <a:r>
              <a:rPr lang="pt-BR" altLang="pt-BR" sz="3200" dirty="0">
                <a:solidFill>
                  <a:srgbClr val="FFCC00"/>
                </a:solidFill>
              </a:rPr>
              <a:t> </a:t>
            </a:r>
            <a:r>
              <a:rPr lang="pt-BR" altLang="pt-BR" sz="3200" dirty="0">
                <a:solidFill>
                  <a:srgbClr val="CCCCFF"/>
                </a:solidFill>
              </a:rPr>
              <a:t>100% da média</a:t>
            </a:r>
            <a:r>
              <a:rPr lang="pt-BR" altLang="pt-BR" sz="3200" dirty="0">
                <a:solidFill>
                  <a:srgbClr val="FFCC00"/>
                </a:solidFill>
              </a:rPr>
              <a:t/>
            </a:r>
            <a:br>
              <a:rPr lang="pt-BR" altLang="pt-BR" sz="3200" dirty="0">
                <a:solidFill>
                  <a:srgbClr val="FFCC00"/>
                </a:solidFill>
              </a:rPr>
            </a:br>
            <a:r>
              <a:rPr lang="pt-BR" altLang="pt-BR" sz="3200" dirty="0">
                <a:solidFill>
                  <a:srgbClr val="FFCC00"/>
                </a:solidFill>
              </a:rPr>
              <a:t/>
            </a:r>
            <a:br>
              <a:rPr lang="pt-BR" altLang="pt-BR" sz="3200" dirty="0">
                <a:solidFill>
                  <a:srgbClr val="FFCC00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– sem limite do teto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 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– com limite do teto do RGPS</a:t>
            </a:r>
          </a:p>
        </p:txBody>
      </p:sp>
      <p:sp>
        <p:nvSpPr>
          <p:cNvPr id="150536" name="WordArt 8">
            <a:extLst>
              <a:ext uri="{FF2B5EF4-FFF2-40B4-BE49-F238E27FC236}">
                <a16:creationId xmlns:a16="http://schemas.microsoft.com/office/drawing/2014/main" xmlns="" id="{3AFA9CB3-FE8F-4736-877A-64BB2C4E58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916113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50537" name="WordArt 9">
            <a:extLst>
              <a:ext uri="{FF2B5EF4-FFF2-40B4-BE49-F238E27FC236}">
                <a16:creationId xmlns:a16="http://schemas.microsoft.com/office/drawing/2014/main" xmlns="" id="{DEB11FE0-FB5B-432F-BDBE-052F0CAF59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3141663"/>
            <a:ext cx="431800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50541" name="WordArt 13">
            <a:extLst>
              <a:ext uri="{FF2B5EF4-FFF2-40B4-BE49-F238E27FC236}">
                <a16:creationId xmlns:a16="http://schemas.microsoft.com/office/drawing/2014/main" xmlns="" id="{8235FD96-7DE8-47F1-BAEA-F5AE8C9F67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300" y="4221163"/>
            <a:ext cx="2736850" cy="219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>
            <a:extLst>
              <a:ext uri="{FF2B5EF4-FFF2-40B4-BE49-F238E27FC236}">
                <a16:creationId xmlns:a16="http://schemas.microsoft.com/office/drawing/2014/main" xmlns="" id="{5FEE6DBC-5028-4065-9C14-57F5E888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79930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CCFF33"/>
                </a:solidFill>
              </a:rPr>
              <a:t>		Média depende do TC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2ª Regra - </a:t>
            </a:r>
            <a:r>
              <a:rPr lang="pt-BR" altLang="pt-BR" sz="3200">
                <a:solidFill>
                  <a:srgbClr val="CCCCFF"/>
                </a:solidFill>
              </a:rPr>
              <a:t>60% da média para 20 anos de contribuição + 2% por ano, até 100%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 </a:t>
            </a:r>
            <a:r>
              <a:rPr lang="pt-BR" altLang="pt-BR" sz="3200">
                <a:solidFill>
                  <a:srgbClr val="FFCC00"/>
                </a:solidFill>
              </a:rPr>
              <a:t>Pode se aposentar com menos de 40 anos de TC, mas com redução da média</a:t>
            </a:r>
            <a:endParaRPr lang="pt-BR" altLang="pt-BR" sz="3200">
              <a:solidFill>
                <a:srgbClr val="00CC99"/>
              </a:solidFill>
            </a:endParaRPr>
          </a:p>
        </p:txBody>
      </p:sp>
      <p:sp>
        <p:nvSpPr>
          <p:cNvPr id="155653" name="WordArt 5">
            <a:extLst>
              <a:ext uri="{FF2B5EF4-FFF2-40B4-BE49-F238E27FC236}">
                <a16:creationId xmlns:a16="http://schemas.microsoft.com/office/drawing/2014/main" xmlns="" id="{23C84DC0-19FB-48F5-B3E1-24570D76E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5663" y="4725988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55654" name="WordArt 6">
            <a:extLst>
              <a:ext uri="{FF2B5EF4-FFF2-40B4-BE49-F238E27FC236}">
                <a16:creationId xmlns:a16="http://schemas.microsoft.com/office/drawing/2014/main" xmlns="" id="{FC5ECC9D-2E11-4355-9F53-E58401AD71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3363" y="5086350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55657" name="WordArt 9">
            <a:extLst>
              <a:ext uri="{FF2B5EF4-FFF2-40B4-BE49-F238E27FC236}">
                <a16:creationId xmlns:a16="http://schemas.microsoft.com/office/drawing/2014/main" xmlns="" id="{FF297A6A-2C20-49E0-ACE2-0A9767FBF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32363" y="4365625"/>
            <a:ext cx="1871662" cy="176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155658" name="WordArt 10">
            <a:extLst>
              <a:ext uri="{FF2B5EF4-FFF2-40B4-BE49-F238E27FC236}">
                <a16:creationId xmlns:a16="http://schemas.microsoft.com/office/drawing/2014/main" xmlns="" id="{E5399E22-36A9-4739-BEEE-D72BABF7B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487045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>
            <a:extLst>
              <a:ext uri="{FF2B5EF4-FFF2-40B4-BE49-F238E27FC236}">
                <a16:creationId xmlns:a16="http://schemas.microsoft.com/office/drawing/2014/main" xmlns="" id="{C91F15BF-0FD6-4A79-9693-AD8C79D7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6250"/>
            <a:ext cx="6192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chemeClr val="tx1"/>
                </a:solidFill>
              </a:rPr>
              <a:t>Exemplos de como determinar a data da aposentadoria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 após a EC</a:t>
            </a:r>
          </a:p>
        </p:txBody>
      </p:sp>
      <p:sp>
        <p:nvSpPr>
          <p:cNvPr id="216072" name="Rectangle 8">
            <a:extLst>
              <a:ext uri="{FF2B5EF4-FFF2-40B4-BE49-F238E27FC236}">
                <a16:creationId xmlns:a16="http://schemas.microsoft.com/office/drawing/2014/main" xmlns="" id="{99DB5716-73E4-47BA-8485-12A27B0C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57563"/>
            <a:ext cx="30241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0099FF"/>
                </a:solidFill>
              </a:rPr>
              <a:t>Imagine que estamos 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no dia 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13/11/2019</a:t>
            </a:r>
          </a:p>
        </p:txBody>
      </p:sp>
      <p:grpSp>
        <p:nvGrpSpPr>
          <p:cNvPr id="216078" name="Group 14">
            <a:extLst>
              <a:ext uri="{FF2B5EF4-FFF2-40B4-BE49-F238E27FC236}">
                <a16:creationId xmlns:a16="http://schemas.microsoft.com/office/drawing/2014/main" xmlns="" id="{1F0C56D2-136C-4239-A24C-28E686A800DF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3573463"/>
            <a:ext cx="4427537" cy="2324100"/>
            <a:chOff x="930" y="2205"/>
            <a:chExt cx="2789" cy="1464"/>
          </a:xfrm>
        </p:grpSpPr>
        <p:pic>
          <p:nvPicPr>
            <p:cNvPr id="216071" name="Picture 7" descr="Resultado de imagem para Imagens de “calendário novembro 2019”">
              <a:extLst>
                <a:ext uri="{FF2B5EF4-FFF2-40B4-BE49-F238E27FC236}">
                  <a16:creationId xmlns:a16="http://schemas.microsoft.com/office/drawing/2014/main" xmlns="" id="{9448E7E8-18CC-4B32-BC3B-78A4AD82E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205"/>
              <a:ext cx="2789" cy="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075" name="Line 11">
              <a:extLst>
                <a:ext uri="{FF2B5EF4-FFF2-40B4-BE49-F238E27FC236}">
                  <a16:creationId xmlns:a16="http://schemas.microsoft.com/office/drawing/2014/main" xmlns="" id="{BBD5E789-3997-40DC-AA6A-6258D9E1D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9" y="2341"/>
              <a:ext cx="1451" cy="22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76" name="AutoShape 12">
              <a:extLst>
                <a:ext uri="{FF2B5EF4-FFF2-40B4-BE49-F238E27FC236}">
                  <a16:creationId xmlns:a16="http://schemas.microsoft.com/office/drawing/2014/main" xmlns="" id="{3B76D5D4-E256-4238-B54E-C6790E43D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931"/>
              <a:ext cx="408" cy="408"/>
            </a:xfrm>
            <a:prstGeom prst="octagon">
              <a:avLst>
                <a:gd name="adj" fmla="val 29287"/>
              </a:avLst>
            </a:prstGeom>
            <a:noFill/>
            <a:ln w="254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>
            <a:extLst>
              <a:ext uri="{FF2B5EF4-FFF2-40B4-BE49-F238E27FC236}">
                <a16:creationId xmlns:a16="http://schemas.microsoft.com/office/drawing/2014/main" xmlns="" id="{B2CB1788-73E8-4862-A170-189EACD6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41663"/>
            <a:ext cx="71294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rgbClr val="CCFF33"/>
                </a:solidFill>
              </a:rPr>
              <a:t>Exemplo 1 - Prejuízo claro para as mulheres perto da aposentadoria em relação aos homens na mesma situação</a:t>
            </a:r>
          </a:p>
        </p:txBody>
      </p:sp>
      <p:pic>
        <p:nvPicPr>
          <p:cNvPr id="226309" name="Picture 5" descr="Resultado de imagem para Balança desequilibrada">
            <a:extLst>
              <a:ext uri="{FF2B5EF4-FFF2-40B4-BE49-F238E27FC236}">
                <a16:creationId xmlns:a16="http://schemas.microsoft.com/office/drawing/2014/main" xmlns="" id="{12263F1B-DF1D-4E48-8735-7323E69D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3095625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51" name="Picture 7" descr="Resultado de imagem para icone para homem">
            <a:extLst>
              <a:ext uri="{FF2B5EF4-FFF2-40B4-BE49-F238E27FC236}">
                <a16:creationId xmlns:a16="http://schemas.microsoft.com/office/drawing/2014/main" xmlns="" id="{C933BFC7-D870-42DC-8162-932D263B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3353" name="WordArt 9">
            <a:extLst>
              <a:ext uri="{FF2B5EF4-FFF2-40B4-BE49-F238E27FC236}">
                <a16:creationId xmlns:a16="http://schemas.microsoft.com/office/drawing/2014/main" xmlns="" id="{ED4D2A62-1134-4A06-A158-258381E04C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4048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13355" name="Rectangle 11">
            <a:extLst>
              <a:ext uri="{FF2B5EF4-FFF2-40B4-BE49-F238E27FC236}">
                <a16:creationId xmlns:a16="http://schemas.microsoft.com/office/drawing/2014/main" xmlns="" id="{0F8F9E94-BB4D-49CA-AB64-61CDC35E1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1412875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55 anos de idade e TC = 30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1 dia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</a:t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  <p:pic>
        <p:nvPicPr>
          <p:cNvPr id="313356" name="Picture 12" descr="Resultado de imagem para icone para feminino">
            <a:extLst>
              <a:ext uri="{FF2B5EF4-FFF2-40B4-BE49-F238E27FC236}">
                <a16:creationId xmlns:a16="http://schemas.microsoft.com/office/drawing/2014/main" xmlns="" id="{E0F9218B-DC2E-4CEA-9466-AB45C6A9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1008062" cy="1008062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13357" name="WordArt 13">
            <a:extLst>
              <a:ext uri="{FF2B5EF4-FFF2-40B4-BE49-F238E27FC236}">
                <a16:creationId xmlns:a16="http://schemas.microsoft.com/office/drawing/2014/main" xmlns="" id="{F81EA9C3-2CAD-4E63-AFF3-0FF3A4A39C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1871662" cy="176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13359" name="Rectangle 15">
            <a:extLst>
              <a:ext uri="{FF2B5EF4-FFF2-40B4-BE49-F238E27FC236}">
                <a16:creationId xmlns:a16="http://schemas.microsoft.com/office/drawing/2014/main" xmlns="" id="{75D50E93-BCD9-4AEE-BCD3-B0E606DF3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57563"/>
            <a:ext cx="5867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50 anos de idade e TC = 25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1 dia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que esperar 2 anos para se aposentar, com integralidade e paridade. Em 2021 aos 52 anos</a:t>
            </a:r>
            <a:br>
              <a:rPr lang="pt-BR" altLang="pt-BR" sz="3200">
                <a:solidFill>
                  <a:srgbClr val="FF0066"/>
                </a:solidFill>
              </a:rPr>
            </a:br>
            <a:endParaRPr lang="pt-BR" altLang="pt-BR" sz="32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>
            <a:extLst>
              <a:ext uri="{FF2B5EF4-FFF2-40B4-BE49-F238E27FC236}">
                <a16:creationId xmlns:a16="http://schemas.microsoft.com/office/drawing/2014/main" xmlns="" id="{46312BBC-4074-4732-BC17-DDB1BF9CB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41663"/>
            <a:ext cx="64817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rgbClr val="CCFF33"/>
                </a:solidFill>
              </a:rPr>
              <a:t>Exemplo 2 - Ao se afastar no tempo o prejuízo das mulheres diminui, com o aumento do pedágio</a:t>
            </a:r>
          </a:p>
        </p:txBody>
      </p:sp>
      <p:pic>
        <p:nvPicPr>
          <p:cNvPr id="227336" name="Picture 8" descr="Balança um homem e uma mulher Foto gratuita">
            <a:extLst>
              <a:ext uri="{FF2B5EF4-FFF2-40B4-BE49-F238E27FC236}">
                <a16:creationId xmlns:a16="http://schemas.microsoft.com/office/drawing/2014/main" xmlns="" id="{1CF23D9C-243A-41E8-9900-2E6442B9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176712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Resultado de imagem para icone para homem">
            <a:extLst>
              <a:ext uri="{FF2B5EF4-FFF2-40B4-BE49-F238E27FC236}">
                <a16:creationId xmlns:a16="http://schemas.microsoft.com/office/drawing/2014/main" xmlns="" id="{2D88E8BA-B20B-49B7-8C03-7176665C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6421" name="Rectangle 5">
            <a:extLst>
              <a:ext uri="{FF2B5EF4-FFF2-40B4-BE49-F238E27FC236}">
                <a16:creationId xmlns:a16="http://schemas.microsoft.com/office/drawing/2014/main" xmlns="" id="{6BF40064-A6D8-4693-A60B-F22CDD0E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2133600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53 anos de idade e TC = 28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2 anos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2023 aos 57 anos</a:t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  <p:pic>
        <p:nvPicPr>
          <p:cNvPr id="316422" name="Picture 6" descr="Resultado de imagem para icone para feminino">
            <a:extLst>
              <a:ext uri="{FF2B5EF4-FFF2-40B4-BE49-F238E27FC236}">
                <a16:creationId xmlns:a16="http://schemas.microsoft.com/office/drawing/2014/main" xmlns="" id="{62256A9D-68E3-4296-B670-91418E80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52963"/>
            <a:ext cx="1008062" cy="1008062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16425" name="Rectangle 9">
            <a:extLst>
              <a:ext uri="{FF2B5EF4-FFF2-40B4-BE49-F238E27FC236}">
                <a16:creationId xmlns:a16="http://schemas.microsoft.com/office/drawing/2014/main" xmlns="" id="{48BB8ADF-450E-42C2-A07B-DD621F044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37063"/>
            <a:ext cx="6192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48 anos de idade e TC = 23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2 anos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integralidade e paridade., em 20123, aos 52 anos</a:t>
            </a:r>
            <a:br>
              <a:rPr lang="pt-BR" altLang="pt-BR" sz="3200">
                <a:solidFill>
                  <a:srgbClr val="FF0066"/>
                </a:solidFill>
              </a:rPr>
            </a:br>
            <a:endParaRPr lang="pt-BR" altLang="pt-BR" sz="3200">
              <a:solidFill>
                <a:srgbClr val="FF0066"/>
              </a:solidFill>
            </a:endParaRPr>
          </a:p>
        </p:txBody>
      </p:sp>
      <p:sp>
        <p:nvSpPr>
          <p:cNvPr id="316428" name="WordArt 12">
            <a:extLst>
              <a:ext uri="{FF2B5EF4-FFF2-40B4-BE49-F238E27FC236}">
                <a16:creationId xmlns:a16="http://schemas.microsoft.com/office/drawing/2014/main" xmlns="" id="{45F77D64-4720-4EFF-B223-4943D210EB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1871662" cy="176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16429" name="WordArt 13">
            <a:extLst>
              <a:ext uri="{FF2B5EF4-FFF2-40B4-BE49-F238E27FC236}">
                <a16:creationId xmlns:a16="http://schemas.microsoft.com/office/drawing/2014/main" xmlns="" id="{7323D97A-B994-4DBB-BE76-602DE1C8B5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4048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4">
            <a:extLst>
              <a:ext uri="{FF2B5EF4-FFF2-40B4-BE49-F238E27FC236}">
                <a16:creationId xmlns:a16="http://schemas.microsoft.com/office/drawing/2014/main" xmlns="" id="{873D545E-ACCD-4CF1-B121-F29AA67F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0"/>
            <a:ext cx="72358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pt-BR" altLang="pt-BR" sz="3200" b="1">
                <a:solidFill>
                  <a:srgbClr val="00CC99"/>
                </a:solidFill>
              </a:rPr>
              <a:t>– Aposentados antes da EC41 (até 31/12/2003)</a:t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/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CCFF33"/>
                </a:solidFill>
              </a:rPr>
              <a:t>– ingressaram antes da EC41 (até 31/12/2003)</a:t>
            </a:r>
            <a:br>
              <a:rPr lang="pt-BR" altLang="pt-BR" sz="3200" b="1">
                <a:solidFill>
                  <a:srgbClr val="CCFF33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/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>– ingressaram após a EC41 e antes do início da Funpresp-Exe  </a:t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>(entre 01/01/2004 e 03/02/2013)</a:t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/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CCFF33"/>
                </a:solidFill>
              </a:rPr>
              <a:t>– ingressaram após a Funpresp-Exe (ou migraram após 04/02/2013) e antes da EC103/2019 ( 12/11/2019)</a:t>
            </a:r>
          </a:p>
        </p:txBody>
      </p:sp>
      <p:sp>
        <p:nvSpPr>
          <p:cNvPr id="348163" name="WordArt 3">
            <a:extLst>
              <a:ext uri="{FF2B5EF4-FFF2-40B4-BE49-F238E27FC236}">
                <a16:creationId xmlns:a16="http://schemas.microsoft.com/office/drawing/2014/main" xmlns="" id="{C4651BD5-974E-4A23-8F62-6E349EAED9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14166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348164" name="WordArt 4">
            <a:extLst>
              <a:ext uri="{FF2B5EF4-FFF2-40B4-BE49-F238E27FC236}">
                <a16:creationId xmlns:a16="http://schemas.microsoft.com/office/drawing/2014/main" xmlns="" id="{0D3D6F68-5EFB-4AAE-A9AE-F476BD072D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48165" name="WordArt 5">
            <a:extLst>
              <a:ext uri="{FF2B5EF4-FFF2-40B4-BE49-F238E27FC236}">
                <a16:creationId xmlns:a16="http://schemas.microsoft.com/office/drawing/2014/main" xmlns="" id="{19601951-60A5-46EB-A60D-BC2AC85AD0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50133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348166" name="WordArt 6">
            <a:extLst>
              <a:ext uri="{FF2B5EF4-FFF2-40B4-BE49-F238E27FC236}">
                <a16:creationId xmlns:a16="http://schemas.microsoft.com/office/drawing/2014/main" xmlns="" id="{7FC00835-1CFF-49CE-A748-B803FB3838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1ª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>
            <a:extLst>
              <a:ext uri="{FF2B5EF4-FFF2-40B4-BE49-F238E27FC236}">
                <a16:creationId xmlns:a16="http://schemas.microsoft.com/office/drawing/2014/main" xmlns="" id="{ECE37093-85AE-4C54-8A78-63CA91876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41663"/>
            <a:ext cx="6553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rgbClr val="CCFF33"/>
                </a:solidFill>
              </a:rPr>
              <a:t>Exemplos 3 e 4 - A 1ª Regra vai sendo vantajosa ao faltar apenas alguns anos para a aposentadoria</a:t>
            </a:r>
          </a:p>
        </p:txBody>
      </p:sp>
      <p:pic>
        <p:nvPicPr>
          <p:cNvPr id="229381" name="Picture 5" descr="Resultado de imagem para imagem de bandeira quadriculada">
            <a:extLst>
              <a:ext uri="{FF2B5EF4-FFF2-40B4-BE49-F238E27FC236}">
                <a16:creationId xmlns:a16="http://schemas.microsoft.com/office/drawing/2014/main" xmlns="" id="{67E786AE-E517-4E75-834D-E5524F1A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Resultado de imagem para icone para homem">
            <a:extLst>
              <a:ext uri="{FF2B5EF4-FFF2-40B4-BE49-F238E27FC236}">
                <a16:creationId xmlns:a16="http://schemas.microsoft.com/office/drawing/2014/main" xmlns="" id="{46B41B75-88AA-44CD-A34B-2CC07E44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7444" name="Rectangle 4">
            <a:extLst>
              <a:ext uri="{FF2B5EF4-FFF2-40B4-BE49-F238E27FC236}">
                <a16:creationId xmlns:a16="http://schemas.microsoft.com/office/drawing/2014/main" xmlns="" id="{A9647556-FA76-4348-9E62-CE149F0A2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00CC99"/>
                </a:solidFill>
              </a:rPr>
              <a:t>49 anos de idade e TC = 24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1ª Regra: Pedágio=  6 anos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Terá integralidade e paridade em 2031 aos 61 anos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/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/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2ª Regra: Pontuação= 85, em 2025, mas teria que ter 97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Terá que esperar até 2030, aos 60 anos para ter apenas 90% da média, ou em 2033, com integralidade e paridade</a:t>
            </a:r>
          </a:p>
        </p:txBody>
      </p:sp>
      <p:sp>
        <p:nvSpPr>
          <p:cNvPr id="317450" name="WordArt 10">
            <a:extLst>
              <a:ext uri="{FF2B5EF4-FFF2-40B4-BE49-F238E27FC236}">
                <a16:creationId xmlns:a16="http://schemas.microsoft.com/office/drawing/2014/main" xmlns="" id="{6A8CD365-81E4-49C8-BCA1-C7C0C2D9B9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484313"/>
            <a:ext cx="1871662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17451" name="WordArt 11">
            <a:extLst>
              <a:ext uri="{FF2B5EF4-FFF2-40B4-BE49-F238E27FC236}">
                <a16:creationId xmlns:a16="http://schemas.microsoft.com/office/drawing/2014/main" xmlns="" id="{07F7F978-6731-40FB-9E02-C0357016DA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357346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WordArt 4">
            <a:extLst>
              <a:ext uri="{FF2B5EF4-FFF2-40B4-BE49-F238E27FC236}">
                <a16:creationId xmlns:a16="http://schemas.microsoft.com/office/drawing/2014/main" xmlns="" id="{2E2F6452-DA46-4859-A363-29E14C6D99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357346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pic>
        <p:nvPicPr>
          <p:cNvPr id="318469" name="Picture 5" descr="Resultado de imagem para icone para feminino">
            <a:extLst>
              <a:ext uri="{FF2B5EF4-FFF2-40B4-BE49-F238E27FC236}">
                <a16:creationId xmlns:a16="http://schemas.microsoft.com/office/drawing/2014/main" xmlns="" id="{7ED4C0CE-22A6-4BD8-895F-F6B6F6A0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1008062" cy="1008062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18470" name="WordArt 6">
            <a:extLst>
              <a:ext uri="{FF2B5EF4-FFF2-40B4-BE49-F238E27FC236}">
                <a16:creationId xmlns:a16="http://schemas.microsoft.com/office/drawing/2014/main" xmlns="" id="{593D7D62-7181-4408-883A-8B1E3F5D28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484313"/>
            <a:ext cx="1871662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18471" name="Rectangle 7">
            <a:extLst>
              <a:ext uri="{FF2B5EF4-FFF2-40B4-BE49-F238E27FC236}">
                <a16:creationId xmlns:a16="http://schemas.microsoft.com/office/drawing/2014/main" xmlns="" id="{352CFDFF-FC17-4A3B-901F-BD115CCEC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42875"/>
            <a:ext cx="67691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00CC99"/>
                </a:solidFill>
              </a:rPr>
              <a:t>44 anos de idade e TC = 19 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1ª Regra: Pedágio=  6 anos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Terá integralidade e paridade em 2031 aos 56 anos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/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 </a:t>
            </a:r>
            <a:r>
              <a:rPr lang="pt-BR" altLang="pt-BR" sz="3200" dirty="0">
                <a:solidFill>
                  <a:srgbClr val="CCFF33"/>
                </a:solidFill>
              </a:rPr>
              <a:t>2ª Regra: Pontuação= 75, em 2025, mas teria que ter 87 pontos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Terá que esperar até 2032,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aos 57, com apenas 84% da média, ou só em 2034, aos 59 anos, para ter integralidade e paridade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>
            <a:extLst>
              <a:ext uri="{FF2B5EF4-FFF2-40B4-BE49-F238E27FC236}">
                <a16:creationId xmlns:a16="http://schemas.microsoft.com/office/drawing/2014/main" xmlns="" id="{09C9345F-7222-4660-8C7A-D7288AEE5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41663"/>
            <a:ext cx="66976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rgbClr val="CCFF33"/>
                </a:solidFill>
              </a:rPr>
              <a:t>Exemplos 5, 6 e 7 - Quanto mais longe da aposentadoria a situação se inverte a 2ª Regra é melhor</a:t>
            </a:r>
          </a:p>
        </p:txBody>
      </p:sp>
      <p:pic>
        <p:nvPicPr>
          <p:cNvPr id="230405" name="Picture 5" descr="Resultado de imagem para imagem de longo caminho a percorrer">
            <a:extLst>
              <a:ext uri="{FF2B5EF4-FFF2-40B4-BE49-F238E27FC236}">
                <a16:creationId xmlns:a16="http://schemas.microsoft.com/office/drawing/2014/main" xmlns="" id="{390905DD-0248-48CE-9613-6948A85A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288131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Resultado de imagem para icone para homem">
            <a:extLst>
              <a:ext uri="{FF2B5EF4-FFF2-40B4-BE49-F238E27FC236}">
                <a16:creationId xmlns:a16="http://schemas.microsoft.com/office/drawing/2014/main" xmlns="" id="{8AFA9EFC-42CE-4D76-980D-79C4F0BF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9492" name="Rectangle 4">
            <a:extLst>
              <a:ext uri="{FF2B5EF4-FFF2-40B4-BE49-F238E27FC236}">
                <a16:creationId xmlns:a16="http://schemas.microsoft.com/office/drawing/2014/main" xmlns="" id="{FDEE7428-1D08-4860-BD7A-678664D42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48 anos de idade e TC = 22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8 amos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integralidade e paridade em 2035 aos 64 anos</a:t>
            </a:r>
            <a:br>
              <a:rPr lang="pt-BR" altLang="pt-BR" sz="3200">
                <a:solidFill>
                  <a:srgbClr val="FF0066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2ª Regra: Pontuação= 86, em 2027, mas teria que ter 99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2034 aos 63 anos, TC- 37, pontuação= 100</a:t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  <p:sp>
        <p:nvSpPr>
          <p:cNvPr id="319494" name="WordArt 6">
            <a:extLst>
              <a:ext uri="{FF2B5EF4-FFF2-40B4-BE49-F238E27FC236}">
                <a16:creationId xmlns:a16="http://schemas.microsoft.com/office/drawing/2014/main" xmlns="" id="{D19A7AA5-2DA1-45F4-B597-208938B042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557338"/>
            <a:ext cx="1871662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19495" name="WordArt 7">
            <a:extLst>
              <a:ext uri="{FF2B5EF4-FFF2-40B4-BE49-F238E27FC236}">
                <a16:creationId xmlns:a16="http://schemas.microsoft.com/office/drawing/2014/main" xmlns="" id="{DCFB3553-2DC3-44F4-B581-34FC9C44C3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364490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WordArt 2">
            <a:extLst>
              <a:ext uri="{FF2B5EF4-FFF2-40B4-BE49-F238E27FC236}">
                <a16:creationId xmlns:a16="http://schemas.microsoft.com/office/drawing/2014/main" xmlns="" id="{1F547755-F28B-47FB-A169-78AB01BCCD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364490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pic>
        <p:nvPicPr>
          <p:cNvPr id="320515" name="Picture 3" descr="Resultado de imagem para icone para feminino">
            <a:extLst>
              <a:ext uri="{FF2B5EF4-FFF2-40B4-BE49-F238E27FC236}">
                <a16:creationId xmlns:a16="http://schemas.microsoft.com/office/drawing/2014/main" xmlns="" id="{E5511E56-12AD-44C2-980A-FA6FCD23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1008062" cy="1008063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20516" name="WordArt 4">
            <a:extLst>
              <a:ext uri="{FF2B5EF4-FFF2-40B4-BE49-F238E27FC236}">
                <a16:creationId xmlns:a16="http://schemas.microsoft.com/office/drawing/2014/main" xmlns="" id="{3D1A1E5F-3BC5-450A-8528-2D009E45D5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1612900"/>
            <a:ext cx="1871662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xmlns="" id="{D59DAC59-CE1B-4291-BB77-6A1C098E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15888"/>
            <a:ext cx="6697662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41 anos de idade e TC = 15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10 anos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integralidade e paridade em 2039 aos 61 anos</a:t>
            </a:r>
            <a:br>
              <a:rPr lang="pt-BR" altLang="pt-BR" sz="3200">
                <a:solidFill>
                  <a:srgbClr val="FF0066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 </a:t>
            </a:r>
            <a:r>
              <a:rPr lang="pt-BR" altLang="pt-BR" sz="3200">
                <a:solidFill>
                  <a:srgbClr val="CCFF33"/>
                </a:solidFill>
              </a:rPr>
              <a:t>2ª Regra: Pontuação= 76, em 2029, mas teria que ter 91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2037 aos 59 anos e TC= 33, pontuação= 92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Resultado de imagem para icone para homem">
            <a:extLst>
              <a:ext uri="{FF2B5EF4-FFF2-40B4-BE49-F238E27FC236}">
                <a16:creationId xmlns:a16="http://schemas.microsoft.com/office/drawing/2014/main" xmlns="" id="{8B58E068-C5B7-48A6-96D0-B0F742B9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21540" name="Rectangle 4">
            <a:extLst>
              <a:ext uri="{FF2B5EF4-FFF2-40B4-BE49-F238E27FC236}">
                <a16:creationId xmlns:a16="http://schemas.microsoft.com/office/drawing/2014/main" xmlns="" id="{E41998E5-5A4A-43A2-81A6-0E0912C8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45 anos de idade e TC = 17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13 amos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Em 2045 terá integralidade e paridade, aos 71 amos</a:t>
            </a:r>
            <a:br>
              <a:rPr lang="pt-BR" altLang="pt-BR" sz="3200">
                <a:solidFill>
                  <a:srgbClr val="FF0066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2ª Regra: Pontuação= 88, em 2032, mas teria que ter 100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2038 aos 64 anos, TC- 36, pontuação= 100</a:t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  <p:sp>
        <p:nvSpPr>
          <p:cNvPr id="321541" name="WordArt 5">
            <a:extLst>
              <a:ext uri="{FF2B5EF4-FFF2-40B4-BE49-F238E27FC236}">
                <a16:creationId xmlns:a16="http://schemas.microsoft.com/office/drawing/2014/main" xmlns="" id="{A0303E4B-DFB8-4D35-A5C2-3F6B187654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0293" y="4149080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32BC8791-9335-4483-AE52-FC6EA580FB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552" y="1646978"/>
            <a:ext cx="1871662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WordArt 5">
            <a:extLst>
              <a:ext uri="{FF2B5EF4-FFF2-40B4-BE49-F238E27FC236}">
                <a16:creationId xmlns:a16="http://schemas.microsoft.com/office/drawing/2014/main" xmlns="" id="{F12F41E8-B6B4-4513-9123-6F4ED4E705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Tenho</a:t>
            </a:r>
          </a:p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Direito</a:t>
            </a:r>
          </a:p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Adquirido?</a:t>
            </a:r>
          </a:p>
        </p:txBody>
      </p:sp>
      <p:pic>
        <p:nvPicPr>
          <p:cNvPr id="160774" name="Picture 6" descr="Resultado de imagem para imagem de interrogação">
            <a:extLst>
              <a:ext uri="{FF2B5EF4-FFF2-40B4-BE49-F238E27FC236}">
                <a16:creationId xmlns:a16="http://schemas.microsoft.com/office/drawing/2014/main" xmlns="" id="{34789753-B572-4395-A72C-DC0C1029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205038"/>
            <a:ext cx="3695700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xmlns="" id="{BA19FE03-43E6-4E1A-8F38-B6D9694D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8913"/>
            <a:ext cx="56515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0099FF"/>
                </a:solidFill>
              </a:rPr>
              <a:t>SIM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nas regras anteriores, se os critérios de aposentadoria e pensão tiverem sido atingidos antes da EC, a qualquer tempo</a:t>
            </a:r>
            <a:r>
              <a:rPr lang="pt-BR" altLang="pt-BR" sz="3200" dirty="0">
                <a:solidFill>
                  <a:srgbClr val="CCCCFF"/>
                </a:solidFill>
              </a:rPr>
              <a:t/>
            </a:r>
            <a:br>
              <a:rPr lang="pt-BR" altLang="pt-BR" sz="3200" dirty="0">
                <a:solidFill>
                  <a:srgbClr val="CCCCFF"/>
                </a:solidFill>
              </a:rPr>
            </a:br>
            <a:r>
              <a:rPr lang="pt-BR" altLang="pt-BR" sz="3200" dirty="0">
                <a:solidFill>
                  <a:srgbClr val="CCCCFF"/>
                </a:solidFill>
              </a:rPr>
              <a:t/>
            </a:r>
            <a:br>
              <a:rPr lang="pt-BR" altLang="pt-BR" sz="3200" dirty="0">
                <a:solidFill>
                  <a:srgbClr val="CCCC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NÃO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o abono permanência só será concedido como antes, até que saia a nova Lei e não vale em aposentadoria proporcional ao TC</a:t>
            </a:r>
          </a:p>
        </p:txBody>
      </p:sp>
      <p:pic>
        <p:nvPicPr>
          <p:cNvPr id="324612" name="Picture 4" descr="Resultado de imagem para Imagens de like">
            <a:extLst>
              <a:ext uri="{FF2B5EF4-FFF2-40B4-BE49-F238E27FC236}">
                <a16:creationId xmlns:a16="http://schemas.microsoft.com/office/drawing/2014/main" xmlns="" id="{77620829-B478-4BAC-97E4-CA75206E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2600"/>
            <a:ext cx="2555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6" name="Picture 8" descr="Resultado de imagem para Imagens de unlike">
            <a:extLst>
              <a:ext uri="{FF2B5EF4-FFF2-40B4-BE49-F238E27FC236}">
                <a16:creationId xmlns:a16="http://schemas.microsoft.com/office/drawing/2014/main" xmlns="" id="{A7605D6F-188F-4CAB-86F8-A0BBF3E2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8" name="Picture 6" descr="Resultado de imagem para Imagens de bebês">
            <a:extLst>
              <a:ext uri="{FF2B5EF4-FFF2-40B4-BE49-F238E27FC236}">
                <a16:creationId xmlns:a16="http://schemas.microsoft.com/office/drawing/2014/main" xmlns="" id="{CB7D2C31-E953-4BC9-9D3E-BE78334056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3527425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9" name="WordArt 7">
            <a:extLst>
              <a:ext uri="{FF2B5EF4-FFF2-40B4-BE49-F238E27FC236}">
                <a16:creationId xmlns:a16="http://schemas.microsoft.com/office/drawing/2014/main" xmlns="" id="{7A3CCA1B-7A43-41BC-A1A2-97545E72E4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Ainda</a:t>
            </a:r>
          </a:p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vou</a:t>
            </a:r>
          </a:p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entrar!</a:t>
            </a:r>
          </a:p>
        </p:txBody>
      </p:sp>
      <p:sp>
        <p:nvSpPr>
          <p:cNvPr id="223240" name="WordArt 8">
            <a:extLst>
              <a:ext uri="{FF2B5EF4-FFF2-40B4-BE49-F238E27FC236}">
                <a16:creationId xmlns:a16="http://schemas.microsoft.com/office/drawing/2014/main" xmlns="" id="{25B56BB6-D532-4E7D-9AF9-29FC7F9790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076700"/>
            <a:ext cx="115252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>
            <a:extLst>
              <a:ext uri="{FF2B5EF4-FFF2-40B4-BE49-F238E27FC236}">
                <a16:creationId xmlns:a16="http://schemas.microsoft.com/office/drawing/2014/main" xmlns="" id="{3F6AD90E-8C7C-4CEC-8A43-A8B4C4E22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88925"/>
            <a:ext cx="694848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pt-BR" altLang="pt-BR" sz="3200" b="1">
                <a:solidFill>
                  <a:srgbClr val="FFCC00"/>
                </a:solidFill>
              </a:rPr>
              <a:t>Foram criadas 2 novas gerações:</a:t>
            </a:r>
          </a:p>
          <a:p>
            <a:pPr algn="l" eaLnBrk="1" hangingPunct="1"/>
            <a:endParaRPr lang="pt-BR" altLang="pt-BR" sz="3200" b="1">
              <a:solidFill>
                <a:srgbClr val="00CC99"/>
              </a:solidFill>
            </a:endParaRPr>
          </a:p>
          <a:p>
            <a:pPr algn="l" eaLnBrk="1" hangingPunct="1"/>
            <a:r>
              <a:rPr lang="pt-BR" altLang="pt-BR" sz="3200" b="1">
                <a:solidFill>
                  <a:srgbClr val="00CC99"/>
                </a:solidFill>
              </a:rPr>
              <a:t>- ingressantes após a EC103/2019 (13/11/2019) e antes da nova Lei Complementar – Ficarão na nova Regra de Transição</a:t>
            </a:r>
            <a:br>
              <a:rPr lang="pt-BR" altLang="pt-BR" sz="3200" b="1">
                <a:solidFill>
                  <a:srgbClr val="00CC99"/>
                </a:solidFill>
              </a:rPr>
            </a:br>
            <a:endParaRPr lang="pt-BR" altLang="pt-BR" sz="3200" b="1">
              <a:solidFill>
                <a:srgbClr val="00CC99"/>
              </a:solidFill>
            </a:endParaRPr>
          </a:p>
          <a:p>
            <a:pPr algn="l" eaLnBrk="1" hangingPunct="1"/>
            <a:r>
              <a:rPr lang="pt-BR" altLang="pt-BR" sz="3200" b="1">
                <a:solidFill>
                  <a:srgbClr val="CCCCFF"/>
                </a:solidFill>
              </a:rPr>
              <a:t>– ingressantes após a publicação da Lei Complementar que regulará os benefícios do RPPS, prevista na EC103/2019</a:t>
            </a:r>
          </a:p>
        </p:txBody>
      </p:sp>
      <p:sp>
        <p:nvSpPr>
          <p:cNvPr id="103429" name="WordArt 5">
            <a:extLst>
              <a:ext uri="{FF2B5EF4-FFF2-40B4-BE49-F238E27FC236}">
                <a16:creationId xmlns:a16="http://schemas.microsoft.com/office/drawing/2014/main" xmlns="" id="{E549EEBA-51D0-45E2-BF10-24384238A8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149725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6ª</a:t>
            </a:r>
          </a:p>
        </p:txBody>
      </p:sp>
      <p:sp>
        <p:nvSpPr>
          <p:cNvPr id="103430" name="WordArt 6">
            <a:extLst>
              <a:ext uri="{FF2B5EF4-FFF2-40B4-BE49-F238E27FC236}">
                <a16:creationId xmlns:a16="http://schemas.microsoft.com/office/drawing/2014/main" xmlns="" id="{B53BDB29-A6F5-4235-9941-7493C177B0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xmlns="" id="{A27DAA82-7A02-4700-B676-F69F0E870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60350"/>
            <a:ext cx="66960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CCFF"/>
                </a:solidFill>
              </a:rPr>
              <a:t>- </a:t>
            </a:r>
            <a:r>
              <a:rPr lang="pt-BR" altLang="pt-BR" sz="3200" dirty="0">
                <a:solidFill>
                  <a:srgbClr val="00CC99"/>
                </a:solidFill>
              </a:rPr>
              <a:t>Para os que entrarem após a EC e antes que a Lei mude tudo:</a:t>
            </a:r>
            <a:endParaRPr lang="pt-BR" altLang="pt-BR" sz="3200" dirty="0">
              <a:solidFill>
                <a:srgbClr val="CC0000"/>
              </a:solidFill>
            </a:endParaRPr>
          </a:p>
        </p:txBody>
      </p:sp>
      <p:sp>
        <p:nvSpPr>
          <p:cNvPr id="326659" name="AutoShape 3" descr="Resultado de imagem para Imagens “passagem do tempo”">
            <a:extLst>
              <a:ext uri="{FF2B5EF4-FFF2-40B4-BE49-F238E27FC236}">
                <a16:creationId xmlns:a16="http://schemas.microsoft.com/office/drawing/2014/main" xmlns="" id="{EC61FF56-52FF-4AB2-BA36-FC770C770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29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6660" name="AutoShape 4" descr="Resultado de imagem para Imagens “passagem do tempo”">
            <a:extLst>
              <a:ext uri="{FF2B5EF4-FFF2-40B4-BE49-F238E27FC236}">
                <a16:creationId xmlns:a16="http://schemas.microsoft.com/office/drawing/2014/main" xmlns="" id="{14D46602-AAEA-4246-8DDE-7A4685B10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9975" y="404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6661" name="AutoShape 5" descr="Resultado de imagem para Imagens “passagem do tempo”">
            <a:extLst>
              <a:ext uri="{FF2B5EF4-FFF2-40B4-BE49-F238E27FC236}">
                <a16:creationId xmlns:a16="http://schemas.microsoft.com/office/drawing/2014/main" xmlns="" id="{B3A77CF1-363A-4CF2-AC7E-6C2205BFA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76950" y="31337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6662" name="AutoShape 6" descr="Resultado de imagem para Imagens “passagem do tempo”">
            <a:extLst>
              <a:ext uri="{FF2B5EF4-FFF2-40B4-BE49-F238E27FC236}">
                <a16:creationId xmlns:a16="http://schemas.microsoft.com/office/drawing/2014/main" xmlns="" id="{2D22D94F-9535-4B36-947A-C080FB36D8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76950" y="31337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326666" name="Picture 10" descr="Resultado de imagem para icone para feminino">
            <a:extLst>
              <a:ext uri="{FF2B5EF4-FFF2-40B4-BE49-F238E27FC236}">
                <a16:creationId xmlns:a16="http://schemas.microsoft.com/office/drawing/2014/main" xmlns="" id="{BA90C2EB-DBC6-427C-B66D-90188604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638425"/>
            <a:ext cx="1008063" cy="100806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26667" name="Picture 11" descr="Resultado de imagem para icone para homem">
            <a:extLst>
              <a:ext uri="{FF2B5EF4-FFF2-40B4-BE49-F238E27FC236}">
                <a16:creationId xmlns:a16="http://schemas.microsoft.com/office/drawing/2014/main" xmlns="" id="{EAE25B03-5AF1-424F-BEC1-07F2D055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565400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26668" name="Rectangle 12">
            <a:extLst>
              <a:ext uri="{FF2B5EF4-FFF2-40B4-BE49-F238E27FC236}">
                <a16:creationId xmlns:a16="http://schemas.microsoft.com/office/drawing/2014/main" xmlns="" id="{209B87E3-C6DF-47E8-AFE7-0CA11D82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4076700"/>
            <a:ext cx="61198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CCFF33"/>
                </a:solidFill>
              </a:rPr>
              <a:t>                 </a:t>
            </a:r>
            <a:r>
              <a:rPr lang="pt-BR" altLang="pt-BR" sz="3200">
                <a:solidFill>
                  <a:srgbClr val="FF0066"/>
                </a:solidFill>
              </a:rPr>
              <a:t>57 anos</a:t>
            </a:r>
            <a:r>
              <a:rPr lang="pt-BR" altLang="pt-BR" sz="3200">
                <a:solidFill>
                  <a:srgbClr val="CCFF33"/>
                </a:solidFill>
              </a:rPr>
              <a:t>    </a:t>
            </a:r>
            <a:r>
              <a:rPr lang="pt-BR" altLang="pt-BR" sz="3200">
                <a:solidFill>
                  <a:srgbClr val="0099FF"/>
                </a:solidFill>
              </a:rPr>
              <a:t>60 anos</a:t>
            </a:r>
          </a:p>
        </p:txBody>
      </p:sp>
      <p:sp>
        <p:nvSpPr>
          <p:cNvPr id="326669" name="WordArt 13">
            <a:extLst>
              <a:ext uri="{FF2B5EF4-FFF2-40B4-BE49-F238E27FC236}">
                <a16:creationId xmlns:a16="http://schemas.microsoft.com/office/drawing/2014/main" xmlns="" id="{82492679-55EF-4D4F-B7E1-D8E231D4CE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7675" y="4076700"/>
            <a:ext cx="1368425" cy="147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26671" name="WordArt 15">
            <a:extLst>
              <a:ext uri="{FF2B5EF4-FFF2-40B4-BE49-F238E27FC236}">
                <a16:creationId xmlns:a16="http://schemas.microsoft.com/office/drawing/2014/main" xmlns="" id="{C159B22F-B3D4-4E08-89E5-4D635BC348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1916113"/>
            <a:ext cx="1079500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  <p:sp>
        <p:nvSpPr>
          <p:cNvPr id="326672" name="Rectangle 16">
            <a:extLst>
              <a:ext uri="{FF2B5EF4-FFF2-40B4-BE49-F238E27FC236}">
                <a16:creationId xmlns:a16="http://schemas.microsoft.com/office/drawing/2014/main" xmlns="" id="{5B996B77-6622-4847-B075-C35596C6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76925"/>
            <a:ext cx="7272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CCFF"/>
                </a:solidFill>
              </a:rPr>
              <a:t>TC= 25,  10 anos no serviço público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5" name="Picture 9" descr="Resultado de imagem para Imagens de idosos felizes">
            <a:extLst>
              <a:ext uri="{FF2B5EF4-FFF2-40B4-BE49-F238E27FC236}">
                <a16:creationId xmlns:a16="http://schemas.microsoft.com/office/drawing/2014/main" xmlns="" id="{552A70A8-FFEF-49FD-8EC4-43B4D79C4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38163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6" name="WordArt 10">
            <a:extLst>
              <a:ext uri="{FF2B5EF4-FFF2-40B4-BE49-F238E27FC236}">
                <a16:creationId xmlns:a16="http://schemas.microsoft.com/office/drawing/2014/main" xmlns="" id="{BB947706-2D9C-4618-BF4B-A655B1F81B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3213100"/>
            <a:ext cx="36004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Aposentei!</a:t>
            </a:r>
          </a:p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Algo a ver</a:t>
            </a:r>
          </a:p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com isso?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Text Box 4">
            <a:extLst>
              <a:ext uri="{FF2B5EF4-FFF2-40B4-BE49-F238E27FC236}">
                <a16:creationId xmlns:a16="http://schemas.microsoft.com/office/drawing/2014/main" xmlns="" id="{AA793286-454A-4B39-82E0-784FD305F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51847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CC00"/>
                </a:solidFill>
              </a:rPr>
              <a:t>Fim da isenção de 2x o teto para portador de doença grave</a:t>
            </a:r>
            <a:endParaRPr lang="pt-BR" altLang="pt-BR"/>
          </a:p>
        </p:txBody>
      </p:sp>
      <p:pic>
        <p:nvPicPr>
          <p:cNvPr id="325638" name="Picture 6" descr="Resultado de imagem para Imagens de alvo">
            <a:extLst>
              <a:ext uri="{FF2B5EF4-FFF2-40B4-BE49-F238E27FC236}">
                <a16:creationId xmlns:a16="http://schemas.microsoft.com/office/drawing/2014/main" xmlns="" id="{6A64073A-2EF2-402D-8216-54641FC8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16058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0" name="Picture 8" descr="Resultado de imagem para Imagens de caixas registradoras antigas">
            <a:extLst>
              <a:ext uri="{FF2B5EF4-FFF2-40B4-BE49-F238E27FC236}">
                <a16:creationId xmlns:a16="http://schemas.microsoft.com/office/drawing/2014/main" xmlns="" id="{AE10000A-08F7-4B48-9026-B1D8D010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25130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1" name="Text Box 9">
            <a:extLst>
              <a:ext uri="{FF2B5EF4-FFF2-40B4-BE49-F238E27FC236}">
                <a16:creationId xmlns:a16="http://schemas.microsoft.com/office/drawing/2014/main" xmlns="" id="{B8FB7CE8-83D8-4314-B9F1-FB35F0BB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13100"/>
            <a:ext cx="51847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0099FF"/>
                </a:solidFill>
              </a:rPr>
              <a:t> Aumento das alíquotas,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0099FF"/>
                </a:solidFill>
              </a:rPr>
              <a:t> São agora progressivas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0099FF"/>
                </a:solidFill>
              </a:rPr>
              <a:t> Contribuições extraordinárias</a:t>
            </a:r>
            <a:endParaRPr lang="pt-BR" altLang="pt-BR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5" name="Picture 5" descr="Resultado de imagem para Imagens de perigo">
            <a:extLst>
              <a:ext uri="{FF2B5EF4-FFF2-40B4-BE49-F238E27FC236}">
                <a16:creationId xmlns:a16="http://schemas.microsoft.com/office/drawing/2014/main" xmlns="" id="{14D23287-6237-4E65-8041-539B0021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2016125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87" name="Picture 7" descr="Resultado de imagem para Imagens da morte">
            <a:extLst>
              <a:ext uri="{FF2B5EF4-FFF2-40B4-BE49-F238E27FC236}">
                <a16:creationId xmlns:a16="http://schemas.microsoft.com/office/drawing/2014/main" xmlns="" id="{290D3D40-8C43-4EEE-BD5B-CC46E91A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324008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8" name="Text Box 8">
            <a:extLst>
              <a:ext uri="{FF2B5EF4-FFF2-40B4-BE49-F238E27FC236}">
                <a16:creationId xmlns:a16="http://schemas.microsoft.com/office/drawing/2014/main" xmlns="" id="{96EE12A1-98DC-4CD7-9D0C-CEDE7342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292600"/>
            <a:ext cx="518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FF99FF"/>
                </a:solidFill>
              </a:rPr>
              <a:t> O fim do RPPS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FF99FF"/>
                </a:solidFill>
              </a:rPr>
              <a:t> A migração para o INSS</a:t>
            </a:r>
            <a:endParaRPr lang="pt-BR" altLang="pt-BR">
              <a:solidFill>
                <a:srgbClr val="FF99FF"/>
              </a:solidFill>
            </a:endParaRP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xmlns="" id="{0E030FD2-0BE5-4CF7-BE15-CC21C71F1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5184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CC00"/>
                </a:solidFill>
              </a:rPr>
              <a:t>- Drásticas reduções das pensões por morte!</a:t>
            </a:r>
            <a:endParaRPr lang="pt-BR" alt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2" name="Picture 4" descr="Resultado de imagem para imagens de dinheiro">
            <a:extLst>
              <a:ext uri="{FF2B5EF4-FFF2-40B4-BE49-F238E27FC236}">
                <a16:creationId xmlns:a16="http://schemas.microsoft.com/office/drawing/2014/main" xmlns="" id="{0393906B-8A28-4496-8CA0-D09932CC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9624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3" name="WordArt 5">
            <a:extLst>
              <a:ext uri="{FF2B5EF4-FFF2-40B4-BE49-F238E27FC236}">
                <a16:creationId xmlns:a16="http://schemas.microsoft.com/office/drawing/2014/main" xmlns="" id="{9BD67292-70A2-43A4-9A18-DC818E85D6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692150"/>
            <a:ext cx="3241675" cy="187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Quanto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vou pagar 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xmlns="" id="{DC38491B-890D-47F6-8778-FB969C97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33375"/>
            <a:ext cx="56165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Para fugir da inconstitucionalidade da implantação de alíquotas progressivas, já definido pelo STF, a EC inclui o valor das alíquotas na CF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o aumento das alíquotas é bem maior para aposentados que para ativos</a:t>
            </a:r>
            <a:endParaRPr lang="pt-BR" altLang="pt-BR" sz="3200">
              <a:solidFill>
                <a:srgbClr val="CCFF33"/>
              </a:solidFill>
            </a:endParaRPr>
          </a:p>
        </p:txBody>
      </p:sp>
      <p:pic>
        <p:nvPicPr>
          <p:cNvPr id="330756" name="Picture 4" descr="Resultado de imagem para Imagens da justiça cega">
            <a:extLst>
              <a:ext uri="{FF2B5EF4-FFF2-40B4-BE49-F238E27FC236}">
                <a16:creationId xmlns:a16="http://schemas.microsoft.com/office/drawing/2014/main" xmlns="" id="{6659A5BC-4CBC-46D5-B9D9-416AA87E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2801938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60" name="Picture 8" descr="Resultado de imagem para Balança desequilibrada">
            <a:extLst>
              <a:ext uri="{FF2B5EF4-FFF2-40B4-BE49-F238E27FC236}">
                <a16:creationId xmlns:a16="http://schemas.microsoft.com/office/drawing/2014/main" xmlns="" id="{944E19D2-A6CB-4022-AE64-4A42BE40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2124075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>
            <a:extLst>
              <a:ext uri="{FF2B5EF4-FFF2-40B4-BE49-F238E27FC236}">
                <a16:creationId xmlns:a16="http://schemas.microsoft.com/office/drawing/2014/main" xmlns="" id="{95EC7B35-1723-4098-879E-71E666E9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20713"/>
            <a:ext cx="61928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dirty="0">
                <a:solidFill>
                  <a:srgbClr val="CCFF33"/>
                </a:solidFill>
              </a:rPr>
              <a:t>Tabela das Alíquotas para os ativos</a:t>
            </a:r>
            <a:endParaRPr lang="pt-BR" altLang="pt-BR" sz="3200" dirty="0">
              <a:solidFill>
                <a:srgbClr val="FFCC00"/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8235C45E-2499-4FD5-991F-8D0423E93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92936"/>
              </p:ext>
            </p:extLst>
          </p:nvPr>
        </p:nvGraphicFramePr>
        <p:xfrm>
          <a:off x="-1188640" y="2204864"/>
          <a:ext cx="12480245" cy="431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1" name="Document" r:id="rId4" imgW="5400403" imgH="1869187" progId="Word.Document.12">
                  <p:embed/>
                </p:oleObj>
              </mc:Choice>
              <mc:Fallback>
                <p:oleObj name="Document" r:id="rId4" imgW="5400403" imgH="1869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188640" y="2204864"/>
                        <a:ext cx="12480245" cy="431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B0DAB2E9-DAFE-4022-8E3E-65498E8E2B39}"/>
              </a:ext>
            </a:extLst>
          </p:cNvPr>
          <p:cNvCxnSpPr/>
          <p:nvPr/>
        </p:nvCxnSpPr>
        <p:spPr bwMode="auto">
          <a:xfrm>
            <a:off x="1187624" y="2636912"/>
            <a:ext cx="74168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xmlns="" id="{A217F7AC-9A09-465F-8BFF-06F3E13D4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20713"/>
            <a:ext cx="61928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33"/>
                </a:solidFill>
              </a:rPr>
              <a:t>Tabela das Alíquotas para os aposentados e pensionistas</a:t>
            </a:r>
            <a:endParaRPr lang="pt-BR" altLang="pt-BR" sz="3200">
              <a:solidFill>
                <a:srgbClr val="FFCC00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5F659964-BF50-407B-B872-177E5453F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92790"/>
              </p:ext>
            </p:extLst>
          </p:nvPr>
        </p:nvGraphicFramePr>
        <p:xfrm>
          <a:off x="-1548680" y="2564904"/>
          <a:ext cx="12545519" cy="311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9" name="Document" r:id="rId4" imgW="5400403" imgH="1343568" progId="Word.Document.12">
                  <p:embed/>
                </p:oleObj>
              </mc:Choice>
              <mc:Fallback>
                <p:oleObj name="Document" r:id="rId4" imgW="5400403" imgH="13435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48680" y="2564904"/>
                        <a:ext cx="12545519" cy="311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A8AC4954-C99B-46D7-B807-DAA2883E3E89}"/>
              </a:ext>
            </a:extLst>
          </p:cNvPr>
          <p:cNvCxnSpPr/>
          <p:nvPr/>
        </p:nvCxnSpPr>
        <p:spPr bwMode="auto">
          <a:xfrm>
            <a:off x="1043608" y="2996952"/>
            <a:ext cx="74168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Resultado de imagem para Imagens de cadeirante">
            <a:extLst>
              <a:ext uri="{FF2B5EF4-FFF2-40B4-BE49-F238E27FC236}">
                <a16:creationId xmlns:a16="http://schemas.microsoft.com/office/drawing/2014/main" xmlns="" id="{CF80BCDB-A6B1-49BA-9539-D67EC68A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11" name="WordArt 3">
            <a:extLst>
              <a:ext uri="{FF2B5EF4-FFF2-40B4-BE49-F238E27FC236}">
                <a16:creationId xmlns:a16="http://schemas.microsoft.com/office/drawing/2014/main" xmlns="" id="{3C79C0F2-304B-42C3-AD65-308AF82ED2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3284538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Aposentadoria</a:t>
            </a:r>
          </a:p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por incapacidade</a:t>
            </a:r>
          </a:p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permanente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xmlns="" id="{3A3E7806-3D79-4D08-9E13-97FE959B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33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FFCC00"/>
                </a:solidFill>
              </a:rPr>
              <a:t> Aplicável quando for insuscetível de readaptação (ou que a administração assim entenda).</a:t>
            </a:r>
            <a:r>
              <a:rPr lang="pt-BR" altLang="pt-BR" sz="3200" dirty="0">
                <a:solidFill>
                  <a:srgbClr val="00CC99"/>
                </a:solidFill>
              </a:rPr>
              <a:t> 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/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CCFF"/>
                </a:solidFill>
              </a:rPr>
              <a:t>-</a:t>
            </a:r>
            <a:r>
              <a:rPr lang="pt-BR" altLang="pt-BR" sz="3200" dirty="0">
                <a:solidFill>
                  <a:srgbClr val="00CC99"/>
                </a:solidFill>
              </a:rPr>
              <a:t> Proventos corresponderão a: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CCFF"/>
                </a:solidFill>
              </a:rPr>
              <a:t/>
            </a:r>
            <a:br>
              <a:rPr lang="pt-BR" altLang="pt-BR" sz="3200" dirty="0">
                <a:solidFill>
                  <a:srgbClr val="CCCC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60% da média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+ 2% ao ano, que exceder 20 anos de TC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100% da média  - acidente de trabalho,  doenças profissionais e do trabalho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48838DD4-9650-4D76-9A77-431327D11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844675"/>
            <a:ext cx="6335712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dirty="0">
                <a:solidFill>
                  <a:schemeClr val="tx1"/>
                </a:solidFill>
              </a:rPr>
              <a:t>A Reforma de Bolsonaro</a:t>
            </a:r>
            <a:br>
              <a:rPr lang="pt-BR" altLang="pt-BR" dirty="0">
                <a:solidFill>
                  <a:schemeClr val="tx1"/>
                </a:solidFill>
              </a:rPr>
            </a:br>
            <a:r>
              <a:rPr lang="pt-BR" altLang="pt-BR" dirty="0">
                <a:solidFill>
                  <a:srgbClr val="00CC99"/>
                </a:solidFill>
              </a:rPr>
              <a:t/>
            </a:r>
            <a:br>
              <a:rPr lang="pt-BR" altLang="pt-BR" dirty="0">
                <a:solidFill>
                  <a:srgbClr val="00CC99"/>
                </a:solidFill>
              </a:rPr>
            </a:br>
            <a:r>
              <a:rPr lang="pt-BR" altLang="pt-BR" dirty="0">
                <a:solidFill>
                  <a:srgbClr val="00CC99"/>
                </a:solidFill>
              </a:rPr>
              <a:t>O que passou a valer a partir de 2019!</a:t>
            </a:r>
            <a:br>
              <a:rPr lang="pt-BR" altLang="pt-BR" dirty="0">
                <a:solidFill>
                  <a:srgbClr val="00CC99"/>
                </a:solidFill>
              </a:rPr>
            </a:br>
            <a:r>
              <a:rPr lang="pt-BR" altLang="pt-BR" dirty="0">
                <a:solidFill>
                  <a:srgbClr val="00CC99"/>
                </a:solidFill>
              </a:rPr>
              <a:t/>
            </a:r>
            <a:br>
              <a:rPr lang="pt-BR" altLang="pt-BR" dirty="0">
                <a:solidFill>
                  <a:srgbClr val="00CC99"/>
                </a:solidFill>
              </a:rPr>
            </a:br>
            <a:r>
              <a:rPr lang="pt-BR" altLang="pt-BR" dirty="0">
                <a:solidFill>
                  <a:srgbClr val="CCCCFF"/>
                </a:solidFill>
              </a:rPr>
              <a:t>EC103/2019 promulgada em 12/11/2019</a:t>
            </a:r>
            <a:endParaRPr lang="pt-BR" altLang="pt-BR" dirty="0">
              <a:solidFill>
                <a:srgbClr val="00CC9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xmlns="" id="{5D94CE42-DBFD-43B4-87ED-7E584CAF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60350"/>
            <a:ext cx="47164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Servidor se aposenta por incapacidade permanente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52259" name="Picture 3" descr="Resultado de imagem para icone para feminino">
            <a:extLst>
              <a:ext uri="{FF2B5EF4-FFF2-40B4-BE49-F238E27FC236}">
                <a16:creationId xmlns:a16="http://schemas.microsoft.com/office/drawing/2014/main" xmlns="" id="{48EB2F10-CF4F-4978-8ED7-2A5CC0BA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2260" name="Picture 4" descr="Resultado de imagem para icone para homem">
            <a:extLst>
              <a:ext uri="{FF2B5EF4-FFF2-40B4-BE49-F238E27FC236}">
                <a16:creationId xmlns:a16="http://schemas.microsoft.com/office/drawing/2014/main" xmlns="" id="{AD60EB80-34A2-40C6-B818-4C25BC00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2261" name="Rectangle 5">
            <a:extLst>
              <a:ext uri="{FF2B5EF4-FFF2-40B4-BE49-F238E27FC236}">
                <a16:creationId xmlns:a16="http://schemas.microsoft.com/office/drawing/2014/main" xmlns="" id="{9E75AFBC-E8D5-4F26-92E3-0387C038F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 Salário R$ 18.000,00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TC= 22 anos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64% da Média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 err="1">
                <a:solidFill>
                  <a:srgbClr val="FF0066"/>
                </a:solidFill>
              </a:rPr>
              <a:t>Média</a:t>
            </a:r>
            <a:r>
              <a:rPr lang="pt-BR" altLang="pt-BR" sz="3200" dirty="0">
                <a:solidFill>
                  <a:srgbClr val="FF0066"/>
                </a:solidFill>
              </a:rPr>
              <a:t>= R$ 14,400,00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r>
              <a:rPr lang="pt-BR" altLang="pt-BR" sz="3200" dirty="0">
                <a:solidFill>
                  <a:srgbClr val="FF99FF"/>
                </a:solidFill>
              </a:rPr>
              <a:t>(80% da Base de Cálculo)</a:t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FF99FF"/>
                </a:solidFill>
              </a:rPr>
              <a:t/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CCFF66"/>
                </a:solidFill>
              </a:rPr>
              <a:t>Provento= R$ 9.216,00</a:t>
            </a:r>
          </a:p>
        </p:txBody>
      </p:sp>
      <p:sp>
        <p:nvSpPr>
          <p:cNvPr id="352262" name="WordArt 6">
            <a:extLst>
              <a:ext uri="{FF2B5EF4-FFF2-40B4-BE49-F238E27FC236}">
                <a16:creationId xmlns:a16="http://schemas.microsoft.com/office/drawing/2014/main" xmlns="" id="{5FC6C062-C3B4-46F6-9F13-33EDDA0885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3141663"/>
            <a:ext cx="7207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Resultado de imagem para icone para feminino">
            <a:extLst>
              <a:ext uri="{FF2B5EF4-FFF2-40B4-BE49-F238E27FC236}">
                <a16:creationId xmlns:a16="http://schemas.microsoft.com/office/drawing/2014/main" xmlns="" id="{C8715326-97EF-4C16-AC8B-120BE21A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3283" name="Picture 3" descr="Resultado de imagem para icone para homem">
            <a:extLst>
              <a:ext uri="{FF2B5EF4-FFF2-40B4-BE49-F238E27FC236}">
                <a16:creationId xmlns:a16="http://schemas.microsoft.com/office/drawing/2014/main" xmlns="" id="{1680E44B-CB07-480F-A507-06306E47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3284" name="Rectangle 4">
            <a:extLst>
              <a:ext uri="{FF2B5EF4-FFF2-40B4-BE49-F238E27FC236}">
                <a16:creationId xmlns:a16="http://schemas.microsoft.com/office/drawing/2014/main" xmlns="" id="{F7DAFECA-026C-4A37-BA25-849CF0DA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 Salário R$ 15.000,00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TC= 15 anos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60% da Média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 err="1">
                <a:solidFill>
                  <a:srgbClr val="FF0066"/>
                </a:solidFill>
              </a:rPr>
              <a:t>Média</a:t>
            </a:r>
            <a:r>
              <a:rPr lang="pt-BR" altLang="pt-BR" sz="3200" dirty="0">
                <a:solidFill>
                  <a:srgbClr val="FF0066"/>
                </a:solidFill>
              </a:rPr>
              <a:t>= R$ 12,000,00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r>
              <a:rPr lang="pt-BR" altLang="pt-BR" sz="3200" dirty="0">
                <a:solidFill>
                  <a:srgbClr val="FF99FF"/>
                </a:solidFill>
              </a:rPr>
              <a:t>(80% da Base de Cálculo)</a:t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FF99FF"/>
                </a:solidFill>
              </a:rPr>
              <a:t/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CCFF66"/>
                </a:solidFill>
              </a:rPr>
              <a:t>Provento= R$ 7.200,00</a:t>
            </a:r>
          </a:p>
        </p:txBody>
      </p:sp>
      <p:sp>
        <p:nvSpPr>
          <p:cNvPr id="353285" name="WordArt 5">
            <a:extLst>
              <a:ext uri="{FF2B5EF4-FFF2-40B4-BE49-F238E27FC236}">
                <a16:creationId xmlns:a16="http://schemas.microsoft.com/office/drawing/2014/main" xmlns="" id="{426D2A59-BA15-4003-B4F5-FB72EBBE8D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3141663"/>
            <a:ext cx="576263" cy="935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353286" name="Rectangle 6">
            <a:extLst>
              <a:ext uri="{FF2B5EF4-FFF2-40B4-BE49-F238E27FC236}">
                <a16:creationId xmlns:a16="http://schemas.microsoft.com/office/drawing/2014/main" xmlns="" id="{4597847B-8A5D-43DC-8BB6-567D04EA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60350"/>
            <a:ext cx="47164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Servidor se aposenta por incapacidade permanente</a:t>
            </a:r>
            <a:endParaRPr lang="pt-BR" altLang="pt-BR" sz="3200">
              <a:solidFill>
                <a:srgbClr val="CCCCF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Resultado de imagem para icone para feminino">
            <a:extLst>
              <a:ext uri="{FF2B5EF4-FFF2-40B4-BE49-F238E27FC236}">
                <a16:creationId xmlns:a16="http://schemas.microsoft.com/office/drawing/2014/main" xmlns="" id="{F1DA8586-0BE5-41E0-AE49-26C194AF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4307" name="Picture 3" descr="Resultado de imagem para icone para homem">
            <a:extLst>
              <a:ext uri="{FF2B5EF4-FFF2-40B4-BE49-F238E27FC236}">
                <a16:creationId xmlns:a16="http://schemas.microsoft.com/office/drawing/2014/main" xmlns="" id="{06853483-FDCE-44E6-8B5F-1726B670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4308" name="Rectangle 4">
            <a:extLst>
              <a:ext uri="{FF2B5EF4-FFF2-40B4-BE49-F238E27FC236}">
                <a16:creationId xmlns:a16="http://schemas.microsoft.com/office/drawing/2014/main" xmlns="" id="{D1BB79CB-1626-436D-A9CE-C3C434F8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 Salário R$ 12.000,00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TC= 5 anos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60% da Média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 err="1">
                <a:solidFill>
                  <a:srgbClr val="FF0066"/>
                </a:solidFill>
              </a:rPr>
              <a:t>Média</a:t>
            </a:r>
            <a:r>
              <a:rPr lang="pt-BR" altLang="pt-BR" sz="3200" dirty="0">
                <a:solidFill>
                  <a:srgbClr val="FF0066"/>
                </a:solidFill>
              </a:rPr>
              <a:t>= R$ 7,087,22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99FF"/>
                </a:solidFill>
              </a:rPr>
              <a:t>(100% da base de cálculo)</a:t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FF99FF"/>
                </a:solidFill>
              </a:rPr>
              <a:t/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CCFF66"/>
                </a:solidFill>
              </a:rPr>
              <a:t>Provento= R$ 4.252,33</a:t>
            </a:r>
          </a:p>
        </p:txBody>
      </p:sp>
      <p:sp>
        <p:nvSpPr>
          <p:cNvPr id="354309" name="WordArt 5">
            <a:extLst>
              <a:ext uri="{FF2B5EF4-FFF2-40B4-BE49-F238E27FC236}">
                <a16:creationId xmlns:a16="http://schemas.microsoft.com/office/drawing/2014/main" xmlns="" id="{8B9CE389-E26D-417E-8361-EA8411473E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3068638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354310" name="Rectangle 6">
            <a:extLst>
              <a:ext uri="{FF2B5EF4-FFF2-40B4-BE49-F238E27FC236}">
                <a16:creationId xmlns:a16="http://schemas.microsoft.com/office/drawing/2014/main" xmlns="" id="{2A589F4F-99E9-486F-A5E4-373DDF80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60350"/>
            <a:ext cx="47164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Servidor se aposenta por incapacidade permanente</a:t>
            </a:r>
            <a:endParaRPr lang="pt-BR" altLang="pt-BR" sz="3200">
              <a:solidFill>
                <a:srgbClr val="CCCC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WordArt 3">
            <a:extLst>
              <a:ext uri="{FF2B5EF4-FFF2-40B4-BE49-F238E27FC236}">
                <a16:creationId xmlns:a16="http://schemas.microsoft.com/office/drawing/2014/main" xmlns="" id="{A3A56CC9-1353-45A1-8CDD-CCD43F803C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E as pensões</a:t>
            </a:r>
          </a:p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como ficam?</a:t>
            </a:r>
          </a:p>
        </p:txBody>
      </p:sp>
      <p:sp>
        <p:nvSpPr>
          <p:cNvPr id="161797" name="AutoShape 5" descr="Resultado de imagem para Imagens de família">
            <a:extLst>
              <a:ext uri="{FF2B5EF4-FFF2-40B4-BE49-F238E27FC236}">
                <a16:creationId xmlns:a16="http://schemas.microsoft.com/office/drawing/2014/main" xmlns="" id="{8CF8009D-5517-4F2A-8529-1FEC6E658C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1799" name="AutoShape 7" descr="Resultado de imagem para Imagens de família">
            <a:extLst>
              <a:ext uri="{FF2B5EF4-FFF2-40B4-BE49-F238E27FC236}">
                <a16:creationId xmlns:a16="http://schemas.microsoft.com/office/drawing/2014/main" xmlns="" id="{F43F3433-B348-4BBF-93F5-6EFFA38E1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61801" name="Picture 9" descr="Resultado de imagem para Imagens de família">
            <a:extLst>
              <a:ext uri="{FF2B5EF4-FFF2-40B4-BE49-F238E27FC236}">
                <a16:creationId xmlns:a16="http://schemas.microsoft.com/office/drawing/2014/main" xmlns="" id="{CCA75492-F8D6-49E3-AFC5-D82DBD58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4319588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>
            <a:extLst>
              <a:ext uri="{FF2B5EF4-FFF2-40B4-BE49-F238E27FC236}">
                <a16:creationId xmlns:a16="http://schemas.microsoft.com/office/drawing/2014/main" xmlns="" id="{3FF63CD7-5C03-4534-8D5B-757B14A3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33375"/>
            <a:ext cx="53292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>- 50% de cota familiar + 10% por dependente, até o limite de 100%:</a:t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cotas individuais não reversíveis.</a:t>
            </a:r>
            <a:br>
              <a:rPr lang="pt-BR" altLang="pt-BR" sz="3200">
                <a:solidFill>
                  <a:srgbClr val="CCCCFF"/>
                </a:solidFill>
              </a:rPr>
            </a:b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36903" name="Picture 7" descr="Resultado de imagem para imagens de gráfico de pizza 60%">
            <a:extLst>
              <a:ext uri="{FF2B5EF4-FFF2-40B4-BE49-F238E27FC236}">
                <a16:creationId xmlns:a16="http://schemas.microsoft.com/office/drawing/2014/main" xmlns="" id="{6156DBDA-AA16-48D5-99E0-4869D034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05" name="Picture 9" descr="Resultado de imagem para Imagens de 1 salário mínimo">
            <a:extLst>
              <a:ext uri="{FF2B5EF4-FFF2-40B4-BE49-F238E27FC236}">
                <a16:creationId xmlns:a16="http://schemas.microsoft.com/office/drawing/2014/main" xmlns="" id="{C0F01C48-CA46-4A3C-95E1-09656F59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81525"/>
            <a:ext cx="2817813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6" name="Rectangle 10">
            <a:extLst>
              <a:ext uri="{FF2B5EF4-FFF2-40B4-BE49-F238E27FC236}">
                <a16:creationId xmlns:a16="http://schemas.microsoft.com/office/drawing/2014/main" xmlns="" id="{E22E3077-4296-4116-B73C-1C534099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08500"/>
            <a:ext cx="5183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FF0066"/>
                </a:solidFill>
              </a:rPr>
              <a:t> Piso de 1SM, se for a única fonte de renda.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xmlns="" id="{E04BC8C3-3779-43E6-A400-DD3A9A5B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76925"/>
            <a:ext cx="5653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FF0066"/>
                </a:solidFill>
              </a:rPr>
              <a:t>Tudo pode mudar por Lei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xmlns="" id="{1DC211C4-984C-47D0-A27F-6D440537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916113"/>
            <a:ext cx="52562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00CC99"/>
                </a:solidFill>
              </a:rPr>
              <a:t>instituidor ativo: cotas calculadas sobre o valor dos proventos como se fosse aposentado por incapacidade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/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- Limite do teto do RGPS</a:t>
            </a:r>
            <a:endParaRPr lang="pt-BR" altLang="pt-BR" sz="3200">
              <a:solidFill>
                <a:srgbClr val="FFCC00"/>
              </a:solidFill>
            </a:endParaRPr>
          </a:p>
        </p:txBody>
      </p:sp>
      <p:sp>
        <p:nvSpPr>
          <p:cNvPr id="163844" name="WordArt 4">
            <a:extLst>
              <a:ext uri="{FF2B5EF4-FFF2-40B4-BE49-F238E27FC236}">
                <a16:creationId xmlns:a16="http://schemas.microsoft.com/office/drawing/2014/main" xmlns="" id="{4CFCF551-E959-400B-8D7A-C4EF74FB5D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0475" y="1844675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63845" name="WordArt 5">
            <a:extLst>
              <a:ext uri="{FF2B5EF4-FFF2-40B4-BE49-F238E27FC236}">
                <a16:creationId xmlns:a16="http://schemas.microsoft.com/office/drawing/2014/main" xmlns="" id="{6C30601B-E4F0-4281-87DC-7EB69C339C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2205038"/>
            <a:ext cx="57626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63846" name="WordArt 6">
            <a:extLst>
              <a:ext uri="{FF2B5EF4-FFF2-40B4-BE49-F238E27FC236}">
                <a16:creationId xmlns:a16="http://schemas.microsoft.com/office/drawing/2014/main" xmlns="" id="{6BD0EA86-EC34-474A-AEB0-4D942BEA4A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  <p:sp>
        <p:nvSpPr>
          <p:cNvPr id="163847" name="WordArt 7">
            <a:extLst>
              <a:ext uri="{FF2B5EF4-FFF2-40B4-BE49-F238E27FC236}">
                <a16:creationId xmlns:a16="http://schemas.microsoft.com/office/drawing/2014/main" xmlns="" id="{8CAEE565-6E77-4663-83EF-E3CAEEF845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06216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163849" name="WordArt 9">
            <a:extLst>
              <a:ext uri="{FF2B5EF4-FFF2-40B4-BE49-F238E27FC236}">
                <a16:creationId xmlns:a16="http://schemas.microsoft.com/office/drawing/2014/main" xmlns="" id="{B58C59DB-A1E7-419B-A091-4AC8EF3C56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45815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  <p:sp>
        <p:nvSpPr>
          <p:cNvPr id="163850" name="WordArt 10">
            <a:extLst>
              <a:ext uri="{FF2B5EF4-FFF2-40B4-BE49-F238E27FC236}">
                <a16:creationId xmlns:a16="http://schemas.microsoft.com/office/drawing/2014/main" xmlns="" id="{05BA77D3-363F-4BB2-8B1C-69D08C3DC5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4365625"/>
            <a:ext cx="57626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xmlns="" id="{A8B0494F-F241-4F88-9D95-E049CAA79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712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CCFF"/>
                </a:solidFill>
              </a:rPr>
              <a:t> instituidor aposentado: cotas calculadas sobre a totalidade dos proventos</a:t>
            </a:r>
            <a:endParaRPr lang="pt-BR" altLang="pt-BR" sz="3200">
              <a:solidFill>
                <a:srgbClr val="FFCC00"/>
              </a:solidFill>
            </a:endParaRPr>
          </a:p>
        </p:txBody>
      </p:sp>
      <p:pic>
        <p:nvPicPr>
          <p:cNvPr id="163854" name="Picture 14" descr="Resultado de imagem para Imagens de atenção">
            <a:extLst>
              <a:ext uri="{FF2B5EF4-FFF2-40B4-BE49-F238E27FC236}">
                <a16:creationId xmlns:a16="http://schemas.microsoft.com/office/drawing/2014/main" xmlns="" id="{46CD0941-9B49-4934-8AB9-24577B30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61025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xmlns="" id="{44052F0A-2935-40E1-A03D-452B0F49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3375"/>
            <a:ext cx="4859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Servidor aposentado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Provento=  18.000,00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55331" name="Picture 3" descr="Resultado de imagem para icone para feminino">
            <a:extLst>
              <a:ext uri="{FF2B5EF4-FFF2-40B4-BE49-F238E27FC236}">
                <a16:creationId xmlns:a16="http://schemas.microsoft.com/office/drawing/2014/main" xmlns="" id="{0AA8D604-FDFE-4B97-B36E-3584017A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5332" name="Picture 4" descr="Resultado de imagem para icone para homem">
            <a:extLst>
              <a:ext uri="{FF2B5EF4-FFF2-40B4-BE49-F238E27FC236}">
                <a16:creationId xmlns:a16="http://schemas.microsoft.com/office/drawing/2014/main" xmlns="" id="{468FDE25-D030-46E2-8CE9-9D4BB3BB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pic>
        <p:nvPicPr>
          <p:cNvPr id="355333" name="Picture 5" descr="Resultado de imagem para icone para feminino">
            <a:extLst>
              <a:ext uri="{FF2B5EF4-FFF2-40B4-BE49-F238E27FC236}">
                <a16:creationId xmlns:a16="http://schemas.microsoft.com/office/drawing/2014/main" xmlns="" id="{1A3F4D75-D442-45E1-84F3-FCEF0072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55334" name="Rectangle 6">
            <a:extLst>
              <a:ext uri="{FF2B5EF4-FFF2-40B4-BE49-F238E27FC236}">
                <a16:creationId xmlns:a16="http://schemas.microsoft.com/office/drawing/2014/main" xmlns="" id="{F59298EA-49D2-4079-A619-7D81732B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Ele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não houvesse a EC103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Ela ganharia R$ 14.726,30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</a:p>
          <a:p>
            <a:r>
              <a:rPr lang="pt-BR" altLang="pt-BR" sz="3200" dirty="0">
                <a:solidFill>
                  <a:srgbClr val="FF0066"/>
                </a:solidFill>
              </a:rPr>
              <a:t>Ela ganha R$ 10.800,12</a:t>
            </a:r>
          </a:p>
        </p:txBody>
      </p:sp>
      <p:sp>
        <p:nvSpPr>
          <p:cNvPr id="355335" name="WordArt 7">
            <a:extLst>
              <a:ext uri="{FF2B5EF4-FFF2-40B4-BE49-F238E27FC236}">
                <a16:creationId xmlns:a16="http://schemas.microsoft.com/office/drawing/2014/main" xmlns="" id="{02E5C13C-C843-492F-B656-1C0B97502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5157788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55336" name="WordArt 8">
            <a:extLst>
              <a:ext uri="{FF2B5EF4-FFF2-40B4-BE49-F238E27FC236}">
                <a16:creationId xmlns:a16="http://schemas.microsoft.com/office/drawing/2014/main" xmlns="" id="{B097CD49-048A-4E8F-A508-058B0E2F80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4581525"/>
            <a:ext cx="431800" cy="95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355337" name="WordArt 9">
            <a:extLst>
              <a:ext uri="{FF2B5EF4-FFF2-40B4-BE49-F238E27FC236}">
                <a16:creationId xmlns:a16="http://schemas.microsoft.com/office/drawing/2014/main" xmlns="" id="{FAF0F459-33F1-4203-B1AB-5722B69BF5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5815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1ª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xmlns="" id="{B31A4064-9CA8-45F4-B4F7-BB6494F5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3375"/>
            <a:ext cx="4859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Servidora ativa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Base de Cálculo=  18.000,00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TC= 22 anos</a:t>
            </a:r>
            <a:endParaRPr lang="pt-BR" altLang="pt-BR" sz="3200" dirty="0">
              <a:solidFill>
                <a:srgbClr val="CCCCFF"/>
              </a:solidFill>
            </a:endParaRPr>
          </a:p>
        </p:txBody>
      </p:sp>
      <p:pic>
        <p:nvPicPr>
          <p:cNvPr id="356355" name="Picture 3" descr="Resultado de imagem para icone para feminino">
            <a:extLst>
              <a:ext uri="{FF2B5EF4-FFF2-40B4-BE49-F238E27FC236}">
                <a16:creationId xmlns:a16="http://schemas.microsoft.com/office/drawing/2014/main" xmlns="" id="{A04A12AA-C71E-41D7-8BC0-5A66B4F1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6356" name="Picture 4" descr="Resultado de imagem para icone para homem">
            <a:extLst>
              <a:ext uri="{FF2B5EF4-FFF2-40B4-BE49-F238E27FC236}">
                <a16:creationId xmlns:a16="http://schemas.microsoft.com/office/drawing/2014/main" xmlns="" id="{D8862266-031D-4E49-BD63-7388A609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6357" name="Rectangle 5">
            <a:extLst>
              <a:ext uri="{FF2B5EF4-FFF2-40B4-BE49-F238E27FC236}">
                <a16:creationId xmlns:a16="http://schemas.microsoft.com/office/drawing/2014/main" xmlns="" id="{CFB5426C-848B-41A3-8819-B103F3A6D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Ela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não houvesse a EC103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Ele ganharia R$ 14.725,17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</a:p>
          <a:p>
            <a:r>
              <a:rPr lang="pt-BR" altLang="pt-BR" sz="3200" dirty="0">
                <a:solidFill>
                  <a:srgbClr val="FF0066"/>
                </a:solidFill>
              </a:rPr>
              <a:t>Ele ganha R$ .5,529,60</a:t>
            </a:r>
          </a:p>
        </p:txBody>
      </p:sp>
      <p:sp>
        <p:nvSpPr>
          <p:cNvPr id="356358" name="WordArt 6">
            <a:extLst>
              <a:ext uri="{FF2B5EF4-FFF2-40B4-BE49-F238E27FC236}">
                <a16:creationId xmlns:a16="http://schemas.microsoft.com/office/drawing/2014/main" xmlns="" id="{FABED8E6-A762-46DB-BE1F-EEF1CCBEE2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443706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pic>
        <p:nvPicPr>
          <p:cNvPr id="356359" name="Picture 7" descr="Resultado de imagem para icone para homem">
            <a:extLst>
              <a:ext uri="{FF2B5EF4-FFF2-40B4-BE49-F238E27FC236}">
                <a16:creationId xmlns:a16="http://schemas.microsoft.com/office/drawing/2014/main" xmlns="" id="{3D79E86C-30DA-42E4-AE69-F74F1F181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152525" cy="1152525"/>
          </a:xfrm>
          <a:prstGeom prst="rect">
            <a:avLst/>
          </a:prstGeom>
          <a:solidFill>
            <a:srgbClr val="3399FF"/>
          </a:solidFill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xmlns="" id="{FED42F05-0778-4707-8095-5498AF26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3375"/>
            <a:ext cx="4859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Servidora ativa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Base de Cálculo=  15.000,00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TC= 15 anos</a:t>
            </a:r>
            <a:endParaRPr lang="pt-BR" altLang="pt-BR" sz="3200" dirty="0">
              <a:solidFill>
                <a:srgbClr val="CCCCFF"/>
              </a:solidFill>
            </a:endParaRPr>
          </a:p>
        </p:txBody>
      </p:sp>
      <p:pic>
        <p:nvPicPr>
          <p:cNvPr id="357379" name="Picture 3" descr="Resultado de imagem para icone para feminino">
            <a:extLst>
              <a:ext uri="{FF2B5EF4-FFF2-40B4-BE49-F238E27FC236}">
                <a16:creationId xmlns:a16="http://schemas.microsoft.com/office/drawing/2014/main" xmlns="" id="{F8DEEFA8-43D4-46B5-86C6-485F672D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7380" name="Picture 4" descr="Resultado de imagem para icone para homem">
            <a:extLst>
              <a:ext uri="{FF2B5EF4-FFF2-40B4-BE49-F238E27FC236}">
                <a16:creationId xmlns:a16="http://schemas.microsoft.com/office/drawing/2014/main" xmlns="" id="{C0A83C83-E840-49BF-A18B-5CA7BA7B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7381" name="Rectangle 5">
            <a:extLst>
              <a:ext uri="{FF2B5EF4-FFF2-40B4-BE49-F238E27FC236}">
                <a16:creationId xmlns:a16="http://schemas.microsoft.com/office/drawing/2014/main" xmlns="" id="{70C8E75B-3EA7-4BB4-8BE0-4296782C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Ela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não houvesse a EC103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Ele ganharia R$ 12.626,17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</a:p>
          <a:p>
            <a:r>
              <a:rPr lang="pt-BR" altLang="pt-BR" sz="3200" dirty="0">
                <a:solidFill>
                  <a:srgbClr val="FF0066"/>
                </a:solidFill>
              </a:rPr>
              <a:t>Ele ganha R$ 4.320,00</a:t>
            </a:r>
          </a:p>
        </p:txBody>
      </p:sp>
      <p:sp>
        <p:nvSpPr>
          <p:cNvPr id="357382" name="WordArt 6">
            <a:extLst>
              <a:ext uri="{FF2B5EF4-FFF2-40B4-BE49-F238E27FC236}">
                <a16:creationId xmlns:a16="http://schemas.microsoft.com/office/drawing/2014/main" xmlns="" id="{E6E52ABC-33B9-482D-B055-34EA435909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4508500"/>
            <a:ext cx="503238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pic>
        <p:nvPicPr>
          <p:cNvPr id="357383" name="Picture 7" descr="Resultado de imagem para icone para homem">
            <a:extLst>
              <a:ext uri="{FF2B5EF4-FFF2-40B4-BE49-F238E27FC236}">
                <a16:creationId xmlns:a16="http://schemas.microsoft.com/office/drawing/2014/main" xmlns="" id="{286D56FC-1578-4010-8C8B-BD1D0815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152525" cy="1152525"/>
          </a:xfrm>
          <a:prstGeom prst="rect">
            <a:avLst/>
          </a:prstGeom>
          <a:solidFill>
            <a:srgbClr val="3399FF"/>
          </a:solidFill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xmlns="" id="{313EC553-6297-48D5-9FB4-572ABEA4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3375"/>
            <a:ext cx="4859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Servidor ativo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Salário= 12.000,00</a:t>
            </a:r>
          </a:p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Base de Cálculo=  7.087,22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TC= 5 anos</a:t>
            </a:r>
            <a:endParaRPr lang="pt-BR" altLang="pt-BR" sz="3200" dirty="0">
              <a:solidFill>
                <a:srgbClr val="CCCCFF"/>
              </a:solidFill>
            </a:endParaRPr>
          </a:p>
        </p:txBody>
      </p:sp>
      <p:pic>
        <p:nvPicPr>
          <p:cNvPr id="358403" name="Picture 3" descr="Resultado de imagem para icone para feminino">
            <a:extLst>
              <a:ext uri="{FF2B5EF4-FFF2-40B4-BE49-F238E27FC236}">
                <a16:creationId xmlns:a16="http://schemas.microsoft.com/office/drawing/2014/main" xmlns="" id="{37F87DC6-2EA6-437E-AE3E-E194180E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1152525" cy="1223962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8404" name="Picture 4" descr="Resultado de imagem para icone para homem">
            <a:extLst>
              <a:ext uri="{FF2B5EF4-FFF2-40B4-BE49-F238E27FC236}">
                <a16:creationId xmlns:a16="http://schemas.microsoft.com/office/drawing/2014/main" xmlns="" id="{6A0A5B2D-6AC9-4899-A0A4-6C10D06D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8405" name="Rectangle 5">
            <a:extLst>
              <a:ext uri="{FF2B5EF4-FFF2-40B4-BE49-F238E27FC236}">
                <a16:creationId xmlns:a16="http://schemas.microsoft.com/office/drawing/2014/main" xmlns="" id="{7B8B569C-A5E1-49BF-988A-343419D05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Ele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não houvesse a EC103 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Ela ganharia R$ 7.087,22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/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</a:p>
          <a:p>
            <a:r>
              <a:rPr lang="pt-BR" altLang="pt-BR" sz="3200" dirty="0">
                <a:solidFill>
                  <a:srgbClr val="FF0066"/>
                </a:solidFill>
              </a:rPr>
              <a:t>Ela ganha R$ 2.551,40</a:t>
            </a:r>
          </a:p>
        </p:txBody>
      </p:sp>
      <p:sp>
        <p:nvSpPr>
          <p:cNvPr id="358406" name="WordArt 6">
            <a:extLst>
              <a:ext uri="{FF2B5EF4-FFF2-40B4-BE49-F238E27FC236}">
                <a16:creationId xmlns:a16="http://schemas.microsoft.com/office/drawing/2014/main" xmlns="" id="{39C22976-CCA1-4EF7-987B-C5A0BC5B8C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4724400"/>
            <a:ext cx="57626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pic>
        <p:nvPicPr>
          <p:cNvPr id="358407" name="Picture 7" descr="Resultado de imagem para icone para feminino">
            <a:extLst>
              <a:ext uri="{FF2B5EF4-FFF2-40B4-BE49-F238E27FC236}">
                <a16:creationId xmlns:a16="http://schemas.microsoft.com/office/drawing/2014/main" xmlns="" id="{1758CE29-5B36-4DB7-94F8-E64E98A1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1152525" cy="1223963"/>
          </a:xfrm>
          <a:prstGeom prst="rect">
            <a:avLst/>
          </a:prstGeom>
          <a:solidFill>
            <a:srgbClr val="FF99FF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4" name="WordArt 8">
            <a:extLst>
              <a:ext uri="{FF2B5EF4-FFF2-40B4-BE49-F238E27FC236}">
                <a16:creationId xmlns:a16="http://schemas.microsoft.com/office/drawing/2014/main" xmlns="" id="{CB461F31-2B1F-4FEF-A7C1-C27738ABE2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3097212" cy="266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Quando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poderei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me aposentar?</a:t>
            </a:r>
          </a:p>
        </p:txBody>
      </p:sp>
      <p:pic>
        <p:nvPicPr>
          <p:cNvPr id="254988" name="Picture 12" descr="Resultado de imagem para Imagens “passagem do tempo”">
            <a:extLst>
              <a:ext uri="{FF2B5EF4-FFF2-40B4-BE49-F238E27FC236}">
                <a16:creationId xmlns:a16="http://schemas.microsoft.com/office/drawing/2014/main" xmlns="" id="{5A7DD8E3-6018-41C2-BF72-D45902A0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6718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xmlns="" id="{607001D7-81FD-453E-B98B-27F30AEA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33375"/>
            <a:ext cx="43561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Seu João e D. Maria viviam só com a aposentadoria dele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R$ 2.000,00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59427" name="Picture 3" descr="Resultado de imagem para icone para feminino">
            <a:extLst>
              <a:ext uri="{FF2B5EF4-FFF2-40B4-BE49-F238E27FC236}">
                <a16:creationId xmlns:a16="http://schemas.microsoft.com/office/drawing/2014/main" xmlns="" id="{9D7B360B-645B-4B7E-9199-9019583F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9428" name="Picture 4" descr="Resultado de imagem para icone para homem">
            <a:extLst>
              <a:ext uri="{FF2B5EF4-FFF2-40B4-BE49-F238E27FC236}">
                <a16:creationId xmlns:a16="http://schemas.microsoft.com/office/drawing/2014/main" xmlns="" id="{C2FBCCD9-C98F-4D0B-974A-E335C1B3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pic>
        <p:nvPicPr>
          <p:cNvPr id="359429" name="Picture 5" descr="Resultado de imagem para icone para feminino">
            <a:extLst>
              <a:ext uri="{FF2B5EF4-FFF2-40B4-BE49-F238E27FC236}">
                <a16:creationId xmlns:a16="http://schemas.microsoft.com/office/drawing/2014/main" xmlns="" id="{436FB8D2-37F1-4663-A49E-6D189D54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59430" name="Rectangle 6">
            <a:extLst>
              <a:ext uri="{FF2B5EF4-FFF2-40B4-BE49-F238E27FC236}">
                <a16:creationId xmlns:a16="http://schemas.microsoft.com/office/drawing/2014/main" xmlns="" id="{2164904D-E177-42FE-BABF-F883CA0D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CCFF33"/>
                </a:solidFill>
              </a:rPr>
              <a:t> Seu João morreu: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Em outubro 2019 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D. Maria ganhou R$ 2.000,00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 Em dezembro 2019 </a:t>
            </a:r>
            <a:br>
              <a:rPr lang="pt-BR" altLang="pt-BR" sz="3200">
                <a:solidFill>
                  <a:srgbClr val="FF0066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D. Maria ganhou R$ 1.200,00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xmlns="" id="{A1E550E0-528A-45AD-9D64-8000659E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8064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>
                <a:solidFill>
                  <a:srgbClr val="FFCC00"/>
                </a:solidFill>
              </a:rPr>
              <a:t>Lembrando que pela Lei 13.135/2015:</a:t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- Se o servidor falecido tiver menos de 18 meses de contribuição ou se o casamento (ou a união estável) tiver menos de 2 anos na data do falecimento: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/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> Os cônjuges terão direito apenas a 4 meses de pensão.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xmlns="" id="{21C853FF-2ECD-4B50-83ED-A563BA8E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8064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 dirty="0">
                <a:solidFill>
                  <a:srgbClr val="FFCC00"/>
                </a:solidFill>
              </a:rPr>
              <a:t>- </a:t>
            </a:r>
            <a:r>
              <a:rPr lang="pt-BR" altLang="pt-BR" sz="3200" dirty="0">
                <a:solidFill>
                  <a:srgbClr val="00CC99"/>
                </a:solidFill>
              </a:rPr>
              <a:t>Para os servidores com mais de 18 meses de contribuição ou mais de 2 anos de casamento, a pensão, dos cônjuges,  durará: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/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FFCC00"/>
                </a:solidFill>
              </a:rPr>
              <a:t>a) 3 anos, pensionista de menos de 21</a:t>
            </a:r>
            <a:br>
              <a:rPr lang="pt-BR" altLang="pt-BR" sz="3200" dirty="0">
                <a:solidFill>
                  <a:srgbClr val="FFCC00"/>
                </a:solidFill>
              </a:rPr>
            </a:br>
            <a:r>
              <a:rPr lang="pt-BR" altLang="pt-BR" sz="3200" dirty="0">
                <a:solidFill>
                  <a:srgbClr val="CCCCFF"/>
                </a:solidFill>
              </a:rPr>
              <a:t>b) 6 anos, pensionista  de 21 a 26 anos </a:t>
            </a:r>
            <a:r>
              <a:rPr lang="pt-BR" altLang="pt-BR" sz="3200" dirty="0">
                <a:solidFill>
                  <a:srgbClr val="FFCC00"/>
                </a:solidFill>
              </a:rPr>
              <a:t>c) 10 anos, pensionista de 27 e 29 anos </a:t>
            </a:r>
            <a:r>
              <a:rPr lang="pt-BR" altLang="pt-BR" sz="3200" dirty="0">
                <a:solidFill>
                  <a:srgbClr val="CCCCFF"/>
                </a:solidFill>
              </a:rPr>
              <a:t>d) 15 anos, pensionista de 30 a 40 anos </a:t>
            </a:r>
            <a:r>
              <a:rPr lang="pt-BR" altLang="pt-BR" sz="3200" dirty="0">
                <a:solidFill>
                  <a:srgbClr val="FFCC00"/>
                </a:solidFill>
              </a:rPr>
              <a:t>e) 20 anos, pensionista de 41 e 43 anos </a:t>
            </a:r>
            <a:r>
              <a:rPr lang="pt-BR" altLang="pt-BR" sz="3200" dirty="0">
                <a:solidFill>
                  <a:srgbClr val="CCCCFF"/>
                </a:solidFill>
              </a:rPr>
              <a:t>f) vitalícia, pensionista com 44 ou mais.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xmlns="" id="{559F7478-9C44-4FF6-BF4F-05570529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8064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A exceção, em relação à carência dos 18 meses de contribuição ou dos 2 anos de casamentos se dá se o óbito do servidor decorrer de acidente de qualquer natureza ou de doença profissional ou do trabalho, mas isso não muda o prazo da pensão para o(a) cônjuge ou companheiro(a), citados antes.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Resultado de imagem para Imagens de recompensa">
            <a:extLst>
              <a:ext uri="{FF2B5EF4-FFF2-40B4-BE49-F238E27FC236}">
                <a16:creationId xmlns:a16="http://schemas.microsoft.com/office/drawing/2014/main" xmlns="" id="{F13663E0-C177-4CAB-968E-528C3B65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3097212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WordArt 5">
            <a:extLst>
              <a:ext uri="{FF2B5EF4-FFF2-40B4-BE49-F238E27FC236}">
                <a16:creationId xmlns:a16="http://schemas.microsoft.com/office/drawing/2014/main" xmlns="" id="{8836E58C-F0FA-4386-8433-425E3871BD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3438" y="3284538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Abono</a:t>
            </a:r>
          </a:p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de</a:t>
            </a:r>
          </a:p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Permanência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xmlns="" id="{4C307CD3-5168-4CEA-9B36-1DEC4BD9B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33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FFCC00"/>
                </a:solidFill>
              </a:rPr>
              <a:t> </a:t>
            </a:r>
            <a:r>
              <a:rPr lang="pt-BR" altLang="pt-BR" sz="3200">
                <a:solidFill>
                  <a:srgbClr val="CCCCFF"/>
                </a:solidFill>
              </a:rPr>
              <a:t>- Enquanto uma nova Lei não for publicada, valem as regras de hoje.</a:t>
            </a:r>
            <a:r>
              <a:rPr lang="pt-BR" altLang="pt-BR" sz="3200">
                <a:solidFill>
                  <a:srgbClr val="FFCC00"/>
                </a:solidFill>
              </a:rPr>
              <a:t> </a:t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Tudo será definido </a:t>
            </a:r>
            <a:r>
              <a:rPr lang="pt-BR" altLang="pt-BR" sz="3200">
                <a:solidFill>
                  <a:srgbClr val="FFCC00"/>
                </a:solidFill>
              </a:rPr>
              <a:t>pelo ente federativo.</a:t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o servidor que tenha completado as exigências para aposentadoria voluntária, e opte por permanecer em atividade fará jus ao abono permanência, equivalente, </a:t>
            </a:r>
            <a:r>
              <a:rPr lang="pt-BR" altLang="pt-BR" sz="3200">
                <a:solidFill>
                  <a:srgbClr val="FFCC00"/>
                </a:solidFill>
              </a:rPr>
              <a:t>no máximo,</a:t>
            </a:r>
            <a:r>
              <a:rPr lang="pt-BR" altLang="pt-BR" sz="3200">
                <a:solidFill>
                  <a:srgbClr val="CCCCFF"/>
                </a:solidFill>
              </a:rPr>
              <a:t> ao valor da sua contribuição, até os 75 anos.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Isso valerá para TODOS que pedirem após a nova Lei!!!</a:t>
            </a:r>
            <a:br>
              <a:rPr lang="pt-BR" altLang="pt-BR" sz="3200">
                <a:solidFill>
                  <a:srgbClr val="FF0066"/>
                </a:solidFill>
              </a:rPr>
            </a:br>
            <a:endParaRPr lang="pt-BR" altLang="pt-BR" sz="32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5" name="Picture 7" descr="Resultado de imagem para Imagens de guilhotina">
            <a:extLst>
              <a:ext uri="{FF2B5EF4-FFF2-40B4-BE49-F238E27FC236}">
                <a16:creationId xmlns:a16="http://schemas.microsoft.com/office/drawing/2014/main" xmlns="" id="{72C553F7-B846-440D-8042-7B749575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3084512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6" name="WordArt 8">
            <a:extLst>
              <a:ext uri="{FF2B5EF4-FFF2-40B4-BE49-F238E27FC236}">
                <a16:creationId xmlns:a16="http://schemas.microsoft.com/office/drawing/2014/main" xmlns="" id="{E91BE52B-1B87-44C3-B04E-C6917527C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463" y="6207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Aposentadoria</a:t>
            </a:r>
          </a:p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Compulsória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xmlns="" id="{B7653978-C779-4D0B-9C5F-837DDBA9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33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66"/>
                </a:solidFill>
              </a:rPr>
              <a:t>Para a aposentadoria compulsória, aos 75 anos:</a:t>
            </a:r>
            <a:br>
              <a:rPr lang="pt-BR" altLang="pt-BR" sz="3200">
                <a:solidFill>
                  <a:srgbClr val="CCFF66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O percentual da média ainda será multiplicado por um fator igual a 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fator= TC / 20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> onde TC é o tempo de contribuição</a:t>
            </a: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- o máximo do fator é 1, mesmo se TC for maior que 20 anos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Resultado de imagem para Imagens de gêmeos">
            <a:extLst>
              <a:ext uri="{FF2B5EF4-FFF2-40B4-BE49-F238E27FC236}">
                <a16:creationId xmlns:a16="http://schemas.microsoft.com/office/drawing/2014/main" xmlns="" id="{00C6C6E9-1850-49F4-8AB3-03507A77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22563"/>
            <a:ext cx="36004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WordArt 5">
            <a:extLst>
              <a:ext uri="{FF2B5EF4-FFF2-40B4-BE49-F238E27FC236}">
                <a16:creationId xmlns:a16="http://schemas.microsoft.com/office/drawing/2014/main" xmlns="" id="{33BE7A6C-8BB2-4FCC-8FCC-17D0B7F0A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Posso acumular</a:t>
            </a:r>
          </a:p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benefícios?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>
            <a:extLst>
              <a:ext uri="{FF2B5EF4-FFF2-40B4-BE49-F238E27FC236}">
                <a16:creationId xmlns:a16="http://schemas.microsoft.com/office/drawing/2014/main" xmlns="" id="{5483AEDB-4ECB-4F6B-92CC-0F1FD338B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76250"/>
            <a:ext cx="60483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0099FF"/>
                </a:solidFill>
              </a:rPr>
              <a:t>SIM Se forem 2 aposentadorias de cargos acumuláveis ou as pensões deles decorrentes, do mesmo instituidor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NÃO Proibida a acumulação por inteiro de duas pensões ou de aposentadoria e pensão, sejam do RPPS, do RGPS ou militar</a:t>
            </a:r>
          </a:p>
        </p:txBody>
      </p:sp>
      <p:pic>
        <p:nvPicPr>
          <p:cNvPr id="116741" name="Picture 5" descr="Resultado de imagem para Imagens de like">
            <a:extLst>
              <a:ext uri="{FF2B5EF4-FFF2-40B4-BE49-F238E27FC236}">
                <a16:creationId xmlns:a16="http://schemas.microsoft.com/office/drawing/2014/main" xmlns="" id="{A73D9719-3833-4271-8E91-F418E2EE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187325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Resultado de imagem para Imagens de unlike">
            <a:extLst>
              <a:ext uri="{FF2B5EF4-FFF2-40B4-BE49-F238E27FC236}">
                <a16:creationId xmlns:a16="http://schemas.microsoft.com/office/drawing/2014/main" xmlns="" id="{C98D649C-8E42-4D87-B99F-8C6A27A4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1814512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>
            <a:extLst>
              <a:ext uri="{FF2B5EF4-FFF2-40B4-BE49-F238E27FC236}">
                <a16:creationId xmlns:a16="http://schemas.microsoft.com/office/drawing/2014/main" xmlns="" id="{14B87E82-5076-47FD-9EB2-678279961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933825"/>
            <a:ext cx="2881313" cy="2159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/>
              <a:t>Pedágio de </a:t>
            </a:r>
          </a:p>
          <a:p>
            <a:r>
              <a:rPr lang="pt-BR" altLang="pt-BR" sz="3600"/>
              <a:t>100%</a:t>
            </a:r>
          </a:p>
        </p:txBody>
      </p:sp>
      <p:sp>
        <p:nvSpPr>
          <p:cNvPr id="270340" name="Oval 4">
            <a:extLst>
              <a:ext uri="{FF2B5EF4-FFF2-40B4-BE49-F238E27FC236}">
                <a16:creationId xmlns:a16="http://schemas.microsoft.com/office/drawing/2014/main" xmlns="" id="{9DF3B034-4812-4D7E-872D-50242B510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9275"/>
            <a:ext cx="3311525" cy="1655763"/>
          </a:xfrm>
          <a:prstGeom prst="ellipse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>
                <a:solidFill>
                  <a:srgbClr val="3E279F"/>
                </a:solidFill>
              </a:rPr>
              <a:t>1ª Regra</a:t>
            </a:r>
          </a:p>
        </p:txBody>
      </p:sp>
      <p:sp>
        <p:nvSpPr>
          <p:cNvPr id="270342" name="WordArt 6">
            <a:extLst>
              <a:ext uri="{FF2B5EF4-FFF2-40B4-BE49-F238E27FC236}">
                <a16:creationId xmlns:a16="http://schemas.microsoft.com/office/drawing/2014/main" xmlns="" id="{A1DCE895-CD00-4921-8F5E-7416298CEB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1700213"/>
            <a:ext cx="2736850" cy="219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270343" name="WordArt 7">
            <a:extLst>
              <a:ext uri="{FF2B5EF4-FFF2-40B4-BE49-F238E27FC236}">
                <a16:creationId xmlns:a16="http://schemas.microsoft.com/office/drawing/2014/main" xmlns="" id="{082F089C-235C-4CF2-9917-E80545AAC2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270344" name="WordArt 8">
            <a:extLst>
              <a:ext uri="{FF2B5EF4-FFF2-40B4-BE49-F238E27FC236}">
                <a16:creationId xmlns:a16="http://schemas.microsoft.com/office/drawing/2014/main" xmlns="" id="{975AA8CE-08A1-4D95-A095-9B2417E967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72440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270345" name="WordArt 9">
            <a:extLst>
              <a:ext uri="{FF2B5EF4-FFF2-40B4-BE49-F238E27FC236}">
                <a16:creationId xmlns:a16="http://schemas.microsoft.com/office/drawing/2014/main" xmlns="" id="{5DA25122-86DA-4C1C-BDF2-ED9A213755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4724400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>
            <a:extLst>
              <a:ext uri="{FF2B5EF4-FFF2-40B4-BE49-F238E27FC236}">
                <a16:creationId xmlns:a16="http://schemas.microsoft.com/office/drawing/2014/main" xmlns="" id="{7605D139-5D97-4D28-879E-83BCD622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33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Cálculo do segundo benefício: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•	100%  - até 1 SM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•	</a:t>
            </a:r>
            <a:r>
              <a:rPr lang="pt-BR" altLang="pt-BR" sz="3200" dirty="0">
                <a:solidFill>
                  <a:srgbClr val="CCFF33"/>
                </a:solidFill>
              </a:rPr>
              <a:t>60% - de 1SM a 2SM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•	</a:t>
            </a:r>
            <a:r>
              <a:rPr lang="pt-BR" altLang="pt-BR" sz="3200" dirty="0">
                <a:solidFill>
                  <a:srgbClr val="CCCCFF"/>
                </a:solidFill>
              </a:rPr>
              <a:t>40% - de 2SM a 3SM</a:t>
            </a:r>
            <a:br>
              <a:rPr lang="pt-BR" altLang="pt-BR" sz="3200" dirty="0">
                <a:solidFill>
                  <a:srgbClr val="CCCCFF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•	20% - de 3SM s 4SM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- 	10% - acima de4SM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/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FF66"/>
                </a:solidFill>
              </a:rPr>
              <a:t>	Total = 1,0 + 0,6 + 0,4 + 0,2 = 2,2 SM até  4SM + 10% do resto</a:t>
            </a:r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xmlns="" id="{4A86D649-7B03-4FC4-B30B-955BD3A33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516563"/>
            <a:ext cx="72009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chemeClr val="tx1"/>
                </a:solidFill>
              </a:rPr>
              <a:t>2022</a:t>
            </a:r>
            <a:br>
              <a:rPr lang="pt-BR" altLang="pt-BR" sz="3200" dirty="0">
                <a:solidFill>
                  <a:schemeClr val="tx1"/>
                </a:solidFill>
              </a:rPr>
            </a:br>
            <a:r>
              <a:rPr lang="pt-BR" altLang="pt-BR" sz="3200" dirty="0">
                <a:solidFill>
                  <a:schemeClr val="tx1"/>
                </a:solidFill>
              </a:rPr>
              <a:t>SM= R$ 1.212,00. Teto= R$ 7.087,22</a:t>
            </a:r>
          </a:p>
          <a:p>
            <a:endParaRPr lang="pt-BR" alt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>
            <a:extLst>
              <a:ext uri="{FF2B5EF4-FFF2-40B4-BE49-F238E27FC236}">
                <a16:creationId xmlns:a16="http://schemas.microsoft.com/office/drawing/2014/main" xmlns="" id="{6E2F03D0-9431-4A53-9EF1-ACA51453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33375"/>
            <a:ext cx="43561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Casal de professores aposentados que ganhavam cada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R$ 11.180,00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42021" name="Picture 5" descr="Resultado de imagem para icone para feminino">
            <a:extLst>
              <a:ext uri="{FF2B5EF4-FFF2-40B4-BE49-F238E27FC236}">
                <a16:creationId xmlns:a16="http://schemas.microsoft.com/office/drawing/2014/main" xmlns="" id="{365B80DB-6395-4CF8-8B4F-B0AD2788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42022" name="Picture 6" descr="Resultado de imagem para icone para homem">
            <a:extLst>
              <a:ext uri="{FF2B5EF4-FFF2-40B4-BE49-F238E27FC236}">
                <a16:creationId xmlns:a16="http://schemas.microsoft.com/office/drawing/2014/main" xmlns="" id="{0FDB61CF-17CA-4056-9968-80F3B25B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42024" name="Rectangle 8">
            <a:extLst>
              <a:ext uri="{FF2B5EF4-FFF2-40B4-BE49-F238E27FC236}">
                <a16:creationId xmlns:a16="http://schemas.microsoft.com/office/drawing/2014/main" xmlns="" id="{B58D9C1E-8508-497D-AD05-C27B8D32C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781300"/>
            <a:ext cx="72009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 Ela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</a:t>
            </a:r>
            <a:r>
              <a:rPr lang="pt-BR" altLang="pt-BR" sz="3200" dirty="0" err="1">
                <a:solidFill>
                  <a:srgbClr val="0099FF"/>
                </a:solidFill>
              </a:rPr>
              <a:t>ñão</a:t>
            </a:r>
            <a:r>
              <a:rPr lang="pt-BR" altLang="pt-BR" sz="3200" dirty="0">
                <a:solidFill>
                  <a:srgbClr val="0099FF"/>
                </a:solidFill>
              </a:rPr>
              <a:t> houvesse a EC103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Ele </a:t>
            </a:r>
            <a:r>
              <a:rPr lang="pt-BR" altLang="pt-BR" sz="3200" dirty="0" err="1">
                <a:solidFill>
                  <a:srgbClr val="0099FF"/>
                </a:solidFill>
              </a:rPr>
              <a:t>ganhoaria</a:t>
            </a:r>
            <a:r>
              <a:rPr lang="pt-BR" altLang="pt-BR" sz="3200" dirty="0">
                <a:solidFill>
                  <a:srgbClr val="0099FF"/>
                </a:solidFill>
              </a:rPr>
              <a:t> de pensão 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R$ 9.952,17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Ele ganha de pensão  R$ 6.708,00</a:t>
            </a:r>
          </a:p>
          <a:p>
            <a:r>
              <a:rPr lang="pt-BR" altLang="pt-BR" sz="3200" dirty="0">
                <a:solidFill>
                  <a:schemeClr val="tx1"/>
                </a:solidFill>
              </a:rPr>
              <a:t>Mas só </a:t>
            </a:r>
            <a:r>
              <a:rPr lang="pt-BR" altLang="pt-BR" sz="3200" dirty="0" err="1">
                <a:solidFill>
                  <a:schemeClr val="tx1"/>
                </a:solidFill>
              </a:rPr>
              <a:t>receverá</a:t>
            </a:r>
            <a:r>
              <a:rPr lang="pt-BR" altLang="pt-BR" sz="3200" dirty="0">
                <a:solidFill>
                  <a:schemeClr val="tx1"/>
                </a:solidFill>
              </a:rPr>
              <a:t> R$ 2.852,39 de pensão junto com a aposentadoria</a:t>
            </a:r>
          </a:p>
        </p:txBody>
      </p:sp>
      <p:pic>
        <p:nvPicPr>
          <p:cNvPr id="342025" name="Picture 9" descr="Resultado de imagem para icone para homem">
            <a:extLst>
              <a:ext uri="{FF2B5EF4-FFF2-40B4-BE49-F238E27FC236}">
                <a16:creationId xmlns:a16="http://schemas.microsoft.com/office/drawing/2014/main" xmlns="" id="{A4D6931F-F57D-485B-B336-9E11FCB4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152525" cy="1152525"/>
          </a:xfrm>
          <a:prstGeom prst="rect">
            <a:avLst/>
          </a:prstGeom>
          <a:solidFill>
            <a:srgbClr val="3399FF"/>
          </a:solidFill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3" name="Picture 5" descr="Resultado de imagem para Imagens de perigo">
            <a:extLst>
              <a:ext uri="{FF2B5EF4-FFF2-40B4-BE49-F238E27FC236}">
                <a16:creationId xmlns:a16="http://schemas.microsoft.com/office/drawing/2014/main" xmlns="" id="{8D0892CD-AE9B-422B-A240-1AB319E5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396081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4" name="Rectangle 6">
            <a:extLst>
              <a:ext uri="{FF2B5EF4-FFF2-40B4-BE49-F238E27FC236}">
                <a16:creationId xmlns:a16="http://schemas.microsoft.com/office/drawing/2014/main" xmlns="" id="{70A571B8-D271-4F10-A730-588602BA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716338"/>
            <a:ext cx="5724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33"/>
                </a:solidFill>
              </a:rPr>
              <a:t>Desconstitucionalização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Fim do RPPS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7" name="Picture 5" descr="Resultado de imagem para Imagens de flores">
            <a:extLst>
              <a:ext uri="{FF2B5EF4-FFF2-40B4-BE49-F238E27FC236}">
                <a16:creationId xmlns:a16="http://schemas.microsoft.com/office/drawing/2014/main" xmlns="" id="{A0926BDA-D3B9-445C-B756-FCEA9BAA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48863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18" name="Rectangle 6">
            <a:extLst>
              <a:ext uri="{FF2B5EF4-FFF2-40B4-BE49-F238E27FC236}">
                <a16:creationId xmlns:a16="http://schemas.microsoft.com/office/drawing/2014/main" xmlns="" id="{D8227D05-4DD6-49CD-86D3-8432C34A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581525"/>
            <a:ext cx="5724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33"/>
                </a:solidFill>
              </a:rPr>
              <a:t>Nós derrotamos a Capitalização Individual,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por enquanto...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Yes, we can!</a:t>
            </a:r>
          </a:p>
        </p:txBody>
      </p:sp>
      <p:sp>
        <p:nvSpPr>
          <p:cNvPr id="346119" name="Rectangle 7">
            <a:extLst>
              <a:ext uri="{FF2B5EF4-FFF2-40B4-BE49-F238E27FC236}">
                <a16:creationId xmlns:a16="http://schemas.microsoft.com/office/drawing/2014/main" xmlns="" id="{EE8D7270-723A-43F2-B861-296D37C3D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7634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33"/>
                </a:solidFill>
              </a:rPr>
              <a:t>Pra não dizer que não falei de flores...</a:t>
            </a:r>
            <a:endParaRPr lang="pt-BR" altLang="pt-BR" sz="320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xmlns="" id="{B545C5E9-F0DF-4611-AE92-F8BE5BEE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33375"/>
            <a:ext cx="61198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 dirty="0">
                <a:solidFill>
                  <a:srgbClr val="00CC99"/>
                </a:solidFill>
              </a:rPr>
              <a:t>Eduardo Rolim de Oliveira, Prof. UFRGS e doutor em </a:t>
            </a:r>
            <a:r>
              <a:rPr lang="pt-BR" altLang="pt-BR" sz="2400" b="1" dirty="0" err="1">
                <a:solidFill>
                  <a:srgbClr val="00CC99"/>
                </a:solidFill>
              </a:rPr>
              <a:t>famacoquímica</a:t>
            </a:r>
            <a:r>
              <a:rPr lang="pt-BR" altLang="pt-BR" sz="2400" b="1" dirty="0">
                <a:solidFill>
                  <a:srgbClr val="00CC99"/>
                </a:solidFill>
              </a:rPr>
              <a:t>. Diretor de Relações Internacionais do PROIFES-Federação e Tesoureiro da ADUFRGS-Sindical</a:t>
            </a:r>
          </a:p>
          <a:p>
            <a:pPr algn="just" eaLnBrk="1" hangingPunct="1"/>
            <a:endParaRPr lang="pt-BR" altLang="pt-BR" sz="2400" b="1" dirty="0">
              <a:solidFill>
                <a:srgbClr val="00CC99"/>
              </a:solidFill>
            </a:endParaRPr>
          </a:p>
          <a:p>
            <a:pPr algn="just" eaLnBrk="1" hangingPunct="1"/>
            <a:r>
              <a:rPr lang="pt-BR" altLang="pt-BR" sz="2800" b="1" dirty="0">
                <a:solidFill>
                  <a:srgbClr val="00CC99"/>
                </a:solidFill>
              </a:rPr>
              <a:t>A Cartilha do PROIFES-Federação</a:t>
            </a:r>
            <a:br>
              <a:rPr lang="pt-BR" altLang="pt-BR" sz="2800" b="1" dirty="0">
                <a:solidFill>
                  <a:srgbClr val="00CC99"/>
                </a:solidFill>
              </a:rPr>
            </a:br>
            <a:r>
              <a:rPr lang="pt-BR" altLang="pt-BR" sz="2000" dirty="0">
                <a:solidFill>
                  <a:srgbClr val="00CC99"/>
                </a:solidFill>
              </a:rPr>
              <a:t>&lt;link&gt;</a:t>
            </a:r>
          </a:p>
          <a:p>
            <a:pPr algn="just" eaLnBrk="1" hangingPunct="1"/>
            <a:r>
              <a:rPr lang="pt-BR" altLang="pt-BR" sz="2800" b="1" dirty="0">
                <a:solidFill>
                  <a:srgbClr val="00CC99"/>
                </a:solidFill>
              </a:rPr>
              <a:t>Leia a análise do PROIFES em:</a:t>
            </a:r>
          </a:p>
          <a:p>
            <a:pPr eaLnBrk="1" hangingPunct="1"/>
            <a:r>
              <a:rPr lang="pt-BR" altLang="pt-BR" sz="2400" b="1" dirty="0">
                <a:solidFill>
                  <a:srgbClr val="00CC99"/>
                </a:solidFill>
                <a:hlinkClick r:id="rId2"/>
              </a:rPr>
              <a:t>www.proifes.org.br</a:t>
            </a:r>
            <a:endParaRPr lang="pt-BR" altLang="pt-BR" sz="2400" b="1" dirty="0">
              <a:solidFill>
                <a:srgbClr val="00CC99"/>
              </a:solidFill>
            </a:endParaRPr>
          </a:p>
          <a:p>
            <a:pPr eaLnBrk="1" hangingPunct="1"/>
            <a:endParaRPr lang="pt-BR" altLang="pt-BR" sz="2400" b="1" dirty="0">
              <a:solidFill>
                <a:srgbClr val="00CC99"/>
              </a:solidFill>
            </a:endParaRPr>
          </a:p>
          <a:p>
            <a:pPr eaLnBrk="1" hangingPunct="1"/>
            <a:r>
              <a:rPr lang="pt-BR" altLang="pt-BR" sz="2400" b="1" dirty="0">
                <a:solidFill>
                  <a:srgbClr val="00CC99"/>
                </a:solidFill>
              </a:rPr>
              <a:t>Contato: eroliv@gmail.com </a:t>
            </a:r>
          </a:p>
        </p:txBody>
      </p:sp>
      <p:pic>
        <p:nvPicPr>
          <p:cNvPr id="253955" name="Picture 3">
            <a:extLst>
              <a:ext uri="{FF2B5EF4-FFF2-40B4-BE49-F238E27FC236}">
                <a16:creationId xmlns:a16="http://schemas.microsoft.com/office/drawing/2014/main" xmlns="" id="{2D70AA58-41B3-4618-B0B1-403613FF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7" name="Picture 5" descr="Resultado de imagem para Imagens de Muito Obrigado">
            <a:extLst>
              <a:ext uri="{FF2B5EF4-FFF2-40B4-BE49-F238E27FC236}">
                <a16:creationId xmlns:a16="http://schemas.microsoft.com/office/drawing/2014/main" xmlns="" id="{15DA475D-BCDB-4B22-B21F-4F67B794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Resultado de imagem para icone para feminino">
            <a:extLst>
              <a:ext uri="{FF2B5EF4-FFF2-40B4-BE49-F238E27FC236}">
                <a16:creationId xmlns:a16="http://schemas.microsoft.com/office/drawing/2014/main" xmlns="" id="{537C3F51-1959-4B2A-9369-DE8A0B1C6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1439863" cy="143986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274435" name="Picture 3" descr="Resultado de imagem para icone para homem">
            <a:extLst>
              <a:ext uri="{FF2B5EF4-FFF2-40B4-BE49-F238E27FC236}">
                <a16:creationId xmlns:a16="http://schemas.microsoft.com/office/drawing/2014/main" xmlns="" id="{8D04FFA3-2FA0-4170-931D-9119235E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0438"/>
            <a:ext cx="1439862" cy="1439862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274436" name="Text Box 4">
            <a:extLst>
              <a:ext uri="{FF2B5EF4-FFF2-40B4-BE49-F238E27FC236}">
                <a16:creationId xmlns:a16="http://schemas.microsoft.com/office/drawing/2014/main" xmlns="" id="{9A0CEDFF-8230-4647-9569-1C45F9F43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00438"/>
            <a:ext cx="47386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>
                <a:solidFill>
                  <a:srgbClr val="0099FF"/>
                </a:solidFill>
              </a:rPr>
              <a:t>- 55 anos de idade</a:t>
            </a:r>
          </a:p>
          <a:p>
            <a:pPr algn="l"/>
            <a:r>
              <a:rPr lang="pt-BR" altLang="pt-BR" sz="3200">
                <a:solidFill>
                  <a:srgbClr val="0099FF"/>
                </a:solidFill>
              </a:rPr>
              <a:t>- 30 anos de contribuição</a:t>
            </a:r>
          </a:p>
          <a:p>
            <a:pPr algn="l"/>
            <a:r>
              <a:rPr lang="pt-BR" altLang="pt-BR" sz="3200">
                <a:solidFill>
                  <a:srgbClr val="0099FF"/>
                </a:solidFill>
              </a:rPr>
              <a:t>-</a:t>
            </a:r>
            <a:r>
              <a:rPr lang="pt-BR" altLang="pt-BR" sz="3200"/>
              <a:t> Pedágio de 100%</a:t>
            </a:r>
          </a:p>
        </p:txBody>
      </p:sp>
      <p:sp>
        <p:nvSpPr>
          <p:cNvPr id="274437" name="Text Box 5">
            <a:extLst>
              <a:ext uri="{FF2B5EF4-FFF2-40B4-BE49-F238E27FC236}">
                <a16:creationId xmlns:a16="http://schemas.microsoft.com/office/drawing/2014/main" xmlns="" id="{09F94340-8DA5-4528-9489-075C9CF5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473868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>
                <a:solidFill>
                  <a:srgbClr val="FF0066"/>
                </a:solidFill>
              </a:rPr>
              <a:t>- 52 anos de idade</a:t>
            </a:r>
          </a:p>
          <a:p>
            <a:pPr algn="l"/>
            <a:r>
              <a:rPr lang="pt-BR" altLang="pt-BR" sz="3200">
                <a:solidFill>
                  <a:srgbClr val="FF0066"/>
                </a:solidFill>
              </a:rPr>
              <a:t>- 25 anos de contribuição</a:t>
            </a:r>
          </a:p>
          <a:p>
            <a:pPr algn="l"/>
            <a:r>
              <a:rPr lang="pt-BR" altLang="pt-BR" sz="3200"/>
              <a:t>- Pedágio de 100%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Oval 3">
            <a:extLst>
              <a:ext uri="{FF2B5EF4-FFF2-40B4-BE49-F238E27FC236}">
                <a16:creationId xmlns:a16="http://schemas.microsoft.com/office/drawing/2014/main" xmlns="" id="{DF1BFC99-EDA6-412E-B16E-AF1241E0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9275"/>
            <a:ext cx="3311525" cy="165576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/>
              <a:t>2ª Regra</a:t>
            </a:r>
          </a:p>
        </p:txBody>
      </p:sp>
      <p:sp>
        <p:nvSpPr>
          <p:cNvPr id="305156" name="Rectangle 4">
            <a:extLst>
              <a:ext uri="{FF2B5EF4-FFF2-40B4-BE49-F238E27FC236}">
                <a16:creationId xmlns:a16="http://schemas.microsoft.com/office/drawing/2014/main" xmlns="" id="{51FB0552-1812-4CCA-9582-58B25D63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933825"/>
            <a:ext cx="2881313" cy="2159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 b="1">
                <a:solidFill>
                  <a:srgbClr val="333399"/>
                </a:solidFill>
              </a:rPr>
              <a:t>Pontuação</a:t>
            </a:r>
          </a:p>
          <a:p>
            <a:r>
              <a:rPr lang="pt-BR" altLang="pt-BR" sz="3600" b="1">
                <a:solidFill>
                  <a:srgbClr val="333399"/>
                </a:solidFill>
              </a:rPr>
              <a:t>mínima</a:t>
            </a:r>
          </a:p>
        </p:txBody>
      </p:sp>
      <p:sp>
        <p:nvSpPr>
          <p:cNvPr id="305157" name="WordArt 5">
            <a:extLst>
              <a:ext uri="{FF2B5EF4-FFF2-40B4-BE49-F238E27FC236}">
                <a16:creationId xmlns:a16="http://schemas.microsoft.com/office/drawing/2014/main" xmlns="" id="{9001EF67-9949-462B-B7BA-3AF9F01396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1700213"/>
            <a:ext cx="2736850" cy="219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EI, EF e EM</a:t>
            </a:r>
          </a:p>
        </p:txBody>
      </p:sp>
      <p:sp>
        <p:nvSpPr>
          <p:cNvPr id="305158" name="WordArt 6">
            <a:extLst>
              <a:ext uri="{FF2B5EF4-FFF2-40B4-BE49-F238E27FC236}">
                <a16:creationId xmlns:a16="http://schemas.microsoft.com/office/drawing/2014/main" xmlns="" id="{786186FD-EB54-44E1-A5DF-70AE36EFB6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305159" name="WordArt 7">
            <a:extLst>
              <a:ext uri="{FF2B5EF4-FFF2-40B4-BE49-F238E27FC236}">
                <a16:creationId xmlns:a16="http://schemas.microsoft.com/office/drawing/2014/main" xmlns="" id="{6380D25B-3B1D-478A-BE0B-C491884451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72440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05160" name="WordArt 8">
            <a:extLst>
              <a:ext uri="{FF2B5EF4-FFF2-40B4-BE49-F238E27FC236}">
                <a16:creationId xmlns:a16="http://schemas.microsoft.com/office/drawing/2014/main" xmlns="" id="{D53CF1CE-29A8-41F5-B3B5-02FC230CB7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4724400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de">
  <a:themeElements>
    <a:clrScheme name="Rede 3">
      <a:dk1>
        <a:srgbClr val="666699"/>
      </a:dk1>
      <a:lt1>
        <a:srgbClr val="FFFFFF"/>
      </a:lt1>
      <a:dk2>
        <a:srgbClr val="15192B"/>
      </a:dk2>
      <a:lt2>
        <a:srgbClr val="CCCCFF"/>
      </a:lt2>
      <a:accent1>
        <a:srgbClr val="4F893D"/>
      </a:accent1>
      <a:accent2>
        <a:srgbClr val="666699"/>
      </a:accent2>
      <a:accent3>
        <a:srgbClr val="AAABAC"/>
      </a:accent3>
      <a:accent4>
        <a:srgbClr val="DADADA"/>
      </a:accent4>
      <a:accent5>
        <a:srgbClr val="B2C4AF"/>
      </a:accent5>
      <a:accent6>
        <a:srgbClr val="5C5C8A"/>
      </a:accent6>
      <a:hlink>
        <a:srgbClr val="CC9900"/>
      </a:hlink>
      <a:folHlink>
        <a:srgbClr val="4837C7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8997</TotalTime>
  <Words>1135</Words>
  <Application>Microsoft Office PowerPoint</Application>
  <PresentationFormat>Apresentação na tela (4:3)</PresentationFormat>
  <Paragraphs>290</Paragraphs>
  <Slides>74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6" baseType="lpstr">
      <vt:lpstr>Rede</vt:lpstr>
      <vt:lpstr>Document</vt:lpstr>
      <vt:lpstr>Os Impactos da Reforma da Previdência para os docentes da Educação Infantil, Ensino Fundamental e Médio  EC103/2019 de 12/11/2019 fevereiro de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Bordas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Anteprojeto de lei da previdência complementar</dc:title>
  <dc:creator>Fbordas</dc:creator>
  <cp:lastModifiedBy>Bruno Vizia</cp:lastModifiedBy>
  <cp:revision>272</cp:revision>
  <cp:lastPrinted>1601-01-01T00:00:00Z</cp:lastPrinted>
  <dcterms:created xsi:type="dcterms:W3CDTF">2007-05-30T00:01:27Z</dcterms:created>
  <dcterms:modified xsi:type="dcterms:W3CDTF">2022-03-07T18:03:47Z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