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76"/>
  </p:notesMasterIdLst>
  <p:handoutMasterIdLst>
    <p:handoutMasterId r:id="rId77"/>
  </p:handoutMasterIdLst>
  <p:sldIdLst>
    <p:sldId id="256" r:id="rId2"/>
    <p:sldId id="294" r:id="rId3"/>
    <p:sldId id="329" r:id="rId4"/>
    <p:sldId id="633" r:id="rId5"/>
    <p:sldId id="581" r:id="rId6"/>
    <p:sldId id="755" r:id="rId7"/>
    <p:sldId id="756" r:id="rId8"/>
    <p:sldId id="773" r:id="rId9"/>
    <p:sldId id="776" r:id="rId10"/>
    <p:sldId id="778" r:id="rId11"/>
    <p:sldId id="780" r:id="rId12"/>
    <p:sldId id="763" r:id="rId13"/>
    <p:sldId id="810" r:id="rId14"/>
    <p:sldId id="808" r:id="rId15"/>
    <p:sldId id="809" r:id="rId16"/>
    <p:sldId id="671" r:id="rId17"/>
    <p:sldId id="672" r:id="rId18"/>
    <p:sldId id="674" r:id="rId19"/>
    <p:sldId id="719" r:id="rId20"/>
    <p:sldId id="675" r:id="rId21"/>
    <p:sldId id="820" r:id="rId22"/>
    <p:sldId id="765" r:id="rId23"/>
    <p:sldId id="673" r:id="rId24"/>
    <p:sldId id="677" r:id="rId25"/>
    <p:sldId id="844" r:id="rId26"/>
    <p:sldId id="728" r:id="rId27"/>
    <p:sldId id="811" r:id="rId28"/>
    <p:sldId id="729" r:id="rId29"/>
    <p:sldId id="814" r:id="rId30"/>
    <p:sldId id="730" r:id="rId31"/>
    <p:sldId id="815" r:id="rId32"/>
    <p:sldId id="845" r:id="rId33"/>
    <p:sldId id="731" r:id="rId34"/>
    <p:sldId id="817" r:id="rId35"/>
    <p:sldId id="818" r:id="rId36"/>
    <p:sldId id="819" r:id="rId37"/>
    <p:sldId id="682" r:id="rId38"/>
    <p:sldId id="822" r:id="rId39"/>
    <p:sldId id="726" r:id="rId40"/>
    <p:sldId id="824" r:id="rId41"/>
    <p:sldId id="727" r:id="rId42"/>
    <p:sldId id="823" r:id="rId43"/>
    <p:sldId id="825" r:id="rId44"/>
    <p:sldId id="827" r:id="rId45"/>
    <p:sldId id="828" r:id="rId46"/>
    <p:sldId id="829" r:id="rId47"/>
    <p:sldId id="846" r:id="rId48"/>
    <p:sldId id="847" r:id="rId49"/>
    <p:sldId id="848" r:id="rId50"/>
    <p:sldId id="849" r:id="rId51"/>
    <p:sldId id="850" r:id="rId52"/>
    <p:sldId id="851" r:id="rId53"/>
    <p:sldId id="683" r:id="rId54"/>
    <p:sldId id="834" r:id="rId55"/>
    <p:sldId id="685" r:id="rId56"/>
    <p:sldId id="852" r:id="rId57"/>
    <p:sldId id="853" r:id="rId58"/>
    <p:sldId id="854" r:id="rId59"/>
    <p:sldId id="855" r:id="rId60"/>
    <p:sldId id="856" r:id="rId61"/>
    <p:sldId id="857" r:id="rId62"/>
    <p:sldId id="858" r:id="rId63"/>
    <p:sldId id="859" r:id="rId64"/>
    <p:sldId id="688" r:id="rId65"/>
    <p:sldId id="689" r:id="rId66"/>
    <p:sldId id="690" r:id="rId67"/>
    <p:sldId id="692" r:id="rId68"/>
    <p:sldId id="594" r:id="rId69"/>
    <p:sldId id="646" r:id="rId70"/>
    <p:sldId id="696" r:id="rId71"/>
    <p:sldId id="839" r:id="rId72"/>
    <p:sldId id="842" r:id="rId73"/>
    <p:sldId id="843" r:id="rId74"/>
    <p:sldId id="754" r:id="rId75"/>
  </p:sldIdLst>
  <p:sldSz cx="9144000" cy="6858000" type="screen4x3"/>
  <p:notesSz cx="7099300" cy="10234613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9FF"/>
    <a:srgbClr val="FF99FF"/>
    <a:srgbClr val="669900"/>
    <a:srgbClr val="3399FF"/>
    <a:srgbClr val="4D9234"/>
    <a:srgbClr val="3E279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5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xmlns="" id="{C8D2B3AD-9E6E-4370-B045-3904E15756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xmlns="" id="{50CD96C3-0B72-402D-82EE-F7F4B5ABBB5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47812" name="Rectangle 4">
            <a:extLst>
              <a:ext uri="{FF2B5EF4-FFF2-40B4-BE49-F238E27FC236}">
                <a16:creationId xmlns:a16="http://schemas.microsoft.com/office/drawing/2014/main" xmlns="" id="{0C46B188-267B-49B7-A633-113DA92FDEF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47813" name="Rectangle 5">
            <a:extLst>
              <a:ext uri="{FF2B5EF4-FFF2-40B4-BE49-F238E27FC236}">
                <a16:creationId xmlns:a16="http://schemas.microsoft.com/office/drawing/2014/main" xmlns="" id="{CDAEDD9D-1DF1-484D-871D-0FAA3C592EC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009F875C-F56E-4582-9BC0-54092780044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xmlns="" id="{7C9B2EB9-8DDA-4BCF-8E84-4EDD81D564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xmlns="" id="{3EC53ADC-A204-4055-933B-D16C8472DEE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xmlns="" id="{03E8F7FE-9B09-46BA-B843-E2DB6597EED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6789" name="Rectangle 5">
            <a:extLst>
              <a:ext uri="{FF2B5EF4-FFF2-40B4-BE49-F238E27FC236}">
                <a16:creationId xmlns:a16="http://schemas.microsoft.com/office/drawing/2014/main" xmlns="" id="{1DBDF4F7-B77A-41F3-9F8F-537E0EC6E63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noProof="0"/>
              <a:t>Click to edit Master text styles</a:t>
            </a:r>
          </a:p>
          <a:p>
            <a:pPr lvl="1"/>
            <a:r>
              <a:rPr lang="en-US" altLang="pt-BR" noProof="0"/>
              <a:t>Second level</a:t>
            </a:r>
          </a:p>
          <a:p>
            <a:pPr lvl="2"/>
            <a:r>
              <a:rPr lang="en-US" altLang="pt-BR" noProof="0"/>
              <a:t>Third level</a:t>
            </a:r>
          </a:p>
          <a:p>
            <a:pPr lvl="3"/>
            <a:r>
              <a:rPr lang="en-US" altLang="pt-BR" noProof="0"/>
              <a:t>Fourth level</a:t>
            </a:r>
          </a:p>
          <a:p>
            <a:pPr lvl="4"/>
            <a:r>
              <a:rPr lang="en-US" altLang="pt-BR" noProof="0"/>
              <a:t>Fifth level</a:t>
            </a:r>
          </a:p>
        </p:txBody>
      </p:sp>
      <p:sp>
        <p:nvSpPr>
          <p:cNvPr id="246790" name="Rectangle 6">
            <a:extLst>
              <a:ext uri="{FF2B5EF4-FFF2-40B4-BE49-F238E27FC236}">
                <a16:creationId xmlns:a16="http://schemas.microsoft.com/office/drawing/2014/main" xmlns="" id="{4F4F75B6-BC9C-438A-B826-50A7CF3CAA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46791" name="Rectangle 7">
            <a:extLst>
              <a:ext uri="{FF2B5EF4-FFF2-40B4-BE49-F238E27FC236}">
                <a16:creationId xmlns:a16="http://schemas.microsoft.com/office/drawing/2014/main" xmlns="" id="{0D684F71-76D9-44B5-96C6-68EFD68908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76647F7F-2D6D-407D-8C56-A8F3298B575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77901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D710B-F406-4895-993E-536EBBB0308E}" type="slidenum">
              <a:rPr lang="en-US" altLang="pt-BR" smtClean="0"/>
              <a:pPr/>
              <a:t>56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5773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70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3BE04D8-9C47-4CDB-9303-44BA6F1F5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800C031-F940-44D4-B034-C07A417F89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C92FF534-0136-476C-81EA-1DA7DBD04E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9F272-750A-458E-A66E-ACFEB37FD74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8236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CB9F992-27DF-4F4E-856F-66FEF983E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81D11C2-F097-430A-B7CF-B2418E8C26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BB9E34AD-55BD-4F9F-A6A0-BE99ED287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8897F7-AE65-4A85-80C0-FA51AE924390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4142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1ADEC90-8C28-420F-A959-00A7D742F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BCC8EB5-9479-419D-8040-F533DCE4C8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D6AC14B9-9F47-436A-89EB-3347E564E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AE1C3-DF68-4989-9A90-C257B7B3E47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3368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58194E2-4A4B-44AB-A0A2-68968D22B6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B023C30-1BE3-4DAC-88CF-2D57EFE58D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41A3AEAC-79F6-40B1-A002-ECDBB51626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1BEEE-75CA-4FD6-8650-539BC65EFB4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8993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0A73670-0175-4D98-A95E-0BFE58598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A741488-8F11-4F1C-8295-4E8BC96669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7DD6AAE-EE45-43B9-B216-3896E799D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D43563-7D95-4028-86E5-84913756661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00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082A642F-ADE0-48EA-A709-1F39DB46B2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9430F5DF-B0B5-4B88-BFDF-019AC826D2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F5C59225-9CF6-41F4-99FB-70B61FBF4E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12F81-6748-4D4B-871B-460D5AB8275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4156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D068AF6-ED43-41D4-B569-1224A75606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0BFCFA3-D393-41A8-BE26-8C893C5860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508693D9-E177-4138-B23A-AC6E456E6E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481D3-3D9D-445B-9DEF-FDC0F6A5AD6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539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19F55D45-5D89-4606-B7A6-23C88DEE0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B294F293-B386-4EF2-A133-7384EA24DC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C4C3BB21-A5CA-4C62-A93C-27C74685C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2DDB9-FBC3-4C67-933C-3081F4901F3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70060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9B31F7D-FCE8-4B27-9DBC-3B2BB449B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3F91AC9-44AD-428B-AA07-AD9D0EF6C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8F7C6DF-1D14-4D36-B3DB-4BB6BBD973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3696C-5E34-44D5-81ED-E8028DE0336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7239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0A31436-6481-4F6D-AC13-1315778577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0A17AC6-C32B-40D8-AB71-C87369B4EE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D311577-5531-40BD-A491-39EA141F99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82CC9-34E2-4BDB-8910-189CAA5F6B19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600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33D1B"/>
            </a:gs>
            <a:gs pos="100000">
              <a:srgbClr val="21195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9" name="Rectangle 5">
            <a:extLst>
              <a:ext uri="{FF2B5EF4-FFF2-40B4-BE49-F238E27FC236}">
                <a16:creationId xmlns:a16="http://schemas.microsoft.com/office/drawing/2014/main" xmlns="" id="{61A94F3E-3AF2-4AD2-86E1-D4E1011102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44070" name="Rectangle 6">
            <a:extLst>
              <a:ext uri="{FF2B5EF4-FFF2-40B4-BE49-F238E27FC236}">
                <a16:creationId xmlns:a16="http://schemas.microsoft.com/office/drawing/2014/main" xmlns="" id="{90CA3643-D248-4D92-9A8A-990E23D12C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44071" name="Rectangle 7">
            <a:extLst>
              <a:ext uri="{FF2B5EF4-FFF2-40B4-BE49-F238E27FC236}">
                <a16:creationId xmlns:a16="http://schemas.microsoft.com/office/drawing/2014/main" xmlns="" id="{9868DADB-7038-4537-86F5-DA291E61E3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9F5E8D6-C100-497C-A0BC-1A8392BE6891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87" r:id="rId2"/>
    <p:sldLayoutId id="2147483786" r:id="rId3"/>
    <p:sldLayoutId id="2147483785" r:id="rId4"/>
    <p:sldLayoutId id="2147483784" r:id="rId5"/>
    <p:sldLayoutId id="2147483783" r:id="rId6"/>
    <p:sldLayoutId id="2147483782" r:id="rId7"/>
    <p:sldLayoutId id="2147483781" r:id="rId8"/>
    <p:sldLayoutId id="2147483780" r:id="rId9"/>
    <p:sldLayoutId id="2147483779" r:id="rId10"/>
    <p:sldLayoutId id="2147483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1.docx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2.docx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roifes.org.b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21C57CF0-63A0-4716-9378-FBDD7DA8863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9750" y="2349500"/>
            <a:ext cx="8388350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pt-BR" altLang="pt-BR" sz="4000" dirty="0">
                <a:solidFill>
                  <a:schemeClr val="hlink"/>
                </a:solidFill>
              </a:rPr>
              <a:t>Os Impactos da Reforma da Previdência para os docentes do Magistério Superior federais</a:t>
            </a:r>
            <a:br>
              <a:rPr lang="pt-BR" altLang="pt-BR" sz="4000" dirty="0">
                <a:solidFill>
                  <a:schemeClr val="hlink"/>
                </a:solidFill>
              </a:rPr>
            </a:br>
            <a:r>
              <a:rPr lang="pt-BR" altLang="pt-BR" sz="4000" dirty="0">
                <a:solidFill>
                  <a:schemeClr val="hlink"/>
                </a:solidFill>
              </a:rPr>
              <a:t/>
            </a:r>
            <a:br>
              <a:rPr lang="pt-BR" altLang="pt-BR" sz="4000" dirty="0">
                <a:solidFill>
                  <a:schemeClr val="hlink"/>
                </a:solidFill>
              </a:rPr>
            </a:br>
            <a:r>
              <a:rPr lang="pt-BR" altLang="pt-BR" sz="4000" dirty="0">
                <a:solidFill>
                  <a:schemeClr val="hlink"/>
                </a:solidFill>
              </a:rPr>
              <a:t>EC103/2019 de 12/11/2019</a:t>
            </a:r>
            <a:br>
              <a:rPr lang="pt-BR" altLang="pt-BR" sz="4000" dirty="0">
                <a:solidFill>
                  <a:schemeClr val="hlink"/>
                </a:solidFill>
              </a:rPr>
            </a:br>
            <a:r>
              <a:rPr lang="pt-BR" altLang="pt-BR" sz="2700" dirty="0">
                <a:solidFill>
                  <a:schemeClr val="tx1"/>
                </a:solidFill>
              </a:rPr>
              <a:t>fevereiro de 2022</a:t>
            </a:r>
            <a:br>
              <a:rPr lang="pt-BR" altLang="pt-BR" sz="2700" dirty="0">
                <a:solidFill>
                  <a:schemeClr val="tx1"/>
                </a:solidFill>
              </a:rPr>
            </a:br>
            <a:endParaRPr lang="pt-BR" altLang="pt-BR" sz="2000" dirty="0">
              <a:solidFill>
                <a:schemeClr val="tx1"/>
              </a:solidFill>
            </a:endParaRPr>
          </a:p>
        </p:txBody>
      </p:sp>
      <p:pic>
        <p:nvPicPr>
          <p:cNvPr id="2051" name="Picture 7" descr="Logo">
            <a:extLst>
              <a:ext uri="{FF2B5EF4-FFF2-40B4-BE49-F238E27FC236}">
                <a16:creationId xmlns:a16="http://schemas.microsoft.com/office/drawing/2014/main" xmlns="" id="{1CDEA055-0FE1-4DFA-A78F-41B7D49C6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0350"/>
            <a:ext cx="324008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 descr="Resultado de imagem para icone para feminino">
            <a:extLst>
              <a:ext uri="{FF2B5EF4-FFF2-40B4-BE49-F238E27FC236}">
                <a16:creationId xmlns:a16="http://schemas.microsoft.com/office/drawing/2014/main" xmlns="" id="{C794C7E1-E483-492D-826D-257F016CB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3375"/>
            <a:ext cx="1439863" cy="1439863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278533" name="Text Box 5">
            <a:extLst>
              <a:ext uri="{FF2B5EF4-FFF2-40B4-BE49-F238E27FC236}">
                <a16:creationId xmlns:a16="http://schemas.microsoft.com/office/drawing/2014/main" xmlns="" id="{636A5DEC-1530-40A2-8BC5-A90E1FC4F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789363"/>
            <a:ext cx="5300663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200"/>
              <a:t>- A partir da 01/01/2022</a:t>
            </a:r>
          </a:p>
          <a:p>
            <a:pPr algn="l"/>
            <a:r>
              <a:rPr lang="pt-BR" altLang="pt-BR" sz="3200">
                <a:solidFill>
                  <a:srgbClr val="FF0066"/>
                </a:solidFill>
              </a:rPr>
              <a:t>- 57 anos de idade</a:t>
            </a:r>
          </a:p>
          <a:p>
            <a:pPr algn="l"/>
            <a:r>
              <a:rPr lang="pt-BR" altLang="pt-BR" sz="3200">
                <a:solidFill>
                  <a:srgbClr val="FF0066"/>
                </a:solidFill>
              </a:rPr>
              <a:t>- 30 anos de contribuição</a:t>
            </a:r>
          </a:p>
          <a:p>
            <a:pPr algn="l">
              <a:buFontTx/>
              <a:buChar char="-"/>
            </a:pPr>
            <a:r>
              <a:rPr lang="pt-BR" altLang="pt-BR" sz="3200"/>
              <a:t> Pontuação variável </a:t>
            </a:r>
          </a:p>
          <a:p>
            <a:pPr algn="l">
              <a:buFontTx/>
              <a:buChar char="-"/>
            </a:pPr>
            <a:r>
              <a:rPr lang="pt-BR" altLang="pt-BR" sz="3200">
                <a:solidFill>
                  <a:srgbClr val="FF0066"/>
                </a:solidFill>
              </a:rPr>
              <a:t> </a:t>
            </a:r>
            <a:r>
              <a:rPr lang="pt-BR" altLang="pt-BR" sz="3200">
                <a:solidFill>
                  <a:srgbClr val="CCFF66"/>
                </a:solidFill>
              </a:rPr>
              <a:t>89 a 100 pontos (em 2033)</a:t>
            </a:r>
          </a:p>
        </p:txBody>
      </p:sp>
      <p:sp>
        <p:nvSpPr>
          <p:cNvPr id="278534" name="Text Box 6">
            <a:extLst>
              <a:ext uri="{FF2B5EF4-FFF2-40B4-BE49-F238E27FC236}">
                <a16:creationId xmlns:a16="http://schemas.microsoft.com/office/drawing/2014/main" xmlns="" id="{773DAFFD-A840-44E8-883A-3298B1169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60350"/>
            <a:ext cx="602440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200" dirty="0"/>
              <a:t>Até 31/12/2021</a:t>
            </a:r>
          </a:p>
          <a:p>
            <a:pPr algn="l"/>
            <a:r>
              <a:rPr lang="pt-BR" altLang="pt-BR" sz="3200" dirty="0">
                <a:solidFill>
                  <a:srgbClr val="FF0066"/>
                </a:solidFill>
              </a:rPr>
              <a:t>- 56 anos de idade</a:t>
            </a:r>
          </a:p>
          <a:p>
            <a:pPr algn="l"/>
            <a:r>
              <a:rPr lang="pt-BR" altLang="pt-BR" sz="3200" dirty="0">
                <a:solidFill>
                  <a:srgbClr val="FF0066"/>
                </a:solidFill>
              </a:rPr>
              <a:t>- 30 anos de contribuição</a:t>
            </a:r>
          </a:p>
          <a:p>
            <a:pPr algn="l">
              <a:buFontTx/>
              <a:buChar char="-"/>
            </a:pPr>
            <a:r>
              <a:rPr lang="pt-BR" altLang="pt-BR" sz="3200" dirty="0">
                <a:solidFill>
                  <a:srgbClr val="FFFF00"/>
                </a:solidFill>
              </a:rPr>
              <a:t> 2019 – 86 pontos (TC + Idade)</a:t>
            </a:r>
          </a:p>
          <a:p>
            <a:pPr algn="l">
              <a:buFontTx/>
              <a:buChar char="-"/>
            </a:pPr>
            <a:r>
              <a:rPr lang="pt-BR" altLang="pt-BR" sz="3200" dirty="0">
                <a:solidFill>
                  <a:srgbClr val="FFFF00"/>
                </a:solidFill>
              </a:rPr>
              <a:t> 2020 – 87 pontos</a:t>
            </a:r>
          </a:p>
          <a:p>
            <a:pPr algn="l">
              <a:buFontTx/>
              <a:buChar char="-"/>
            </a:pPr>
            <a:r>
              <a:rPr lang="pt-BR" altLang="pt-BR" sz="3200" dirty="0">
                <a:solidFill>
                  <a:srgbClr val="FFFF00"/>
                </a:solidFill>
              </a:rPr>
              <a:t> 2021 – 88 pontos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80" name="Picture 4" descr="Resultado de imagem para icone para homem">
            <a:extLst>
              <a:ext uri="{FF2B5EF4-FFF2-40B4-BE49-F238E27FC236}">
                <a16:creationId xmlns:a16="http://schemas.microsoft.com/office/drawing/2014/main" xmlns="" id="{87B6ECBB-C25B-4C2B-BBDC-134E21362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1439863" cy="1439863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280582" name="Text Box 6">
            <a:extLst>
              <a:ext uri="{FF2B5EF4-FFF2-40B4-BE49-F238E27FC236}">
                <a16:creationId xmlns:a16="http://schemas.microsoft.com/office/drawing/2014/main" xmlns="" id="{71B7894A-56A1-4694-A2D6-3F362AEBC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60350"/>
            <a:ext cx="478368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200" dirty="0"/>
              <a:t>Até 31/12/2021</a:t>
            </a:r>
          </a:p>
          <a:p>
            <a:pPr algn="l"/>
            <a:r>
              <a:rPr lang="pt-BR" altLang="pt-BR" sz="3200" dirty="0">
                <a:solidFill>
                  <a:srgbClr val="0099FF"/>
                </a:solidFill>
              </a:rPr>
              <a:t>- 61 anos de idade</a:t>
            </a:r>
          </a:p>
          <a:p>
            <a:pPr algn="l"/>
            <a:r>
              <a:rPr lang="pt-BR" altLang="pt-BR" sz="3200" dirty="0">
                <a:solidFill>
                  <a:srgbClr val="0099FF"/>
                </a:solidFill>
              </a:rPr>
              <a:t>- 35 anos de contribuição</a:t>
            </a:r>
          </a:p>
          <a:p>
            <a:pPr algn="l">
              <a:buFontTx/>
              <a:buChar char="-"/>
            </a:pPr>
            <a:r>
              <a:rPr lang="pt-BR" altLang="pt-BR" sz="3200" dirty="0">
                <a:solidFill>
                  <a:srgbClr val="FFFF00"/>
                </a:solidFill>
              </a:rPr>
              <a:t> 2019 – 96 pontos</a:t>
            </a:r>
          </a:p>
          <a:p>
            <a:pPr algn="l">
              <a:buFontTx/>
              <a:buChar char="-"/>
            </a:pPr>
            <a:r>
              <a:rPr lang="pt-BR" altLang="pt-BR" sz="3200" dirty="0">
                <a:solidFill>
                  <a:srgbClr val="FFFF00"/>
                </a:solidFill>
              </a:rPr>
              <a:t> 2020 – 97 pontos</a:t>
            </a:r>
          </a:p>
          <a:p>
            <a:pPr algn="l">
              <a:buFontTx/>
              <a:buChar char="-"/>
            </a:pPr>
            <a:r>
              <a:rPr lang="pt-BR" altLang="pt-BR" sz="3200" dirty="0">
                <a:solidFill>
                  <a:srgbClr val="FFFF00"/>
                </a:solidFill>
              </a:rPr>
              <a:t> 2021 – 98 pontos</a:t>
            </a:r>
          </a:p>
        </p:txBody>
      </p:sp>
      <p:sp>
        <p:nvSpPr>
          <p:cNvPr id="280583" name="Text Box 7">
            <a:extLst>
              <a:ext uri="{FF2B5EF4-FFF2-40B4-BE49-F238E27FC236}">
                <a16:creationId xmlns:a16="http://schemas.microsoft.com/office/drawing/2014/main" xmlns="" id="{6B81D517-BF5B-479E-AB0F-6EBA7212C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789363"/>
            <a:ext cx="5300663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200"/>
              <a:t>- A partir da 01/01/2022</a:t>
            </a:r>
          </a:p>
          <a:p>
            <a:pPr algn="l"/>
            <a:r>
              <a:rPr lang="pt-BR" altLang="pt-BR" sz="3200">
                <a:solidFill>
                  <a:srgbClr val="0099FF"/>
                </a:solidFill>
              </a:rPr>
              <a:t>- 62 anos de idade</a:t>
            </a:r>
          </a:p>
          <a:p>
            <a:pPr algn="l"/>
            <a:r>
              <a:rPr lang="pt-BR" altLang="pt-BR" sz="3200">
                <a:solidFill>
                  <a:srgbClr val="0099FF"/>
                </a:solidFill>
              </a:rPr>
              <a:t>- 35 anos de contribuição</a:t>
            </a:r>
          </a:p>
          <a:p>
            <a:pPr algn="l">
              <a:buFontTx/>
              <a:buChar char="-"/>
            </a:pPr>
            <a:r>
              <a:rPr lang="pt-BR" altLang="pt-BR" sz="3200"/>
              <a:t> Pontuação variável </a:t>
            </a:r>
            <a:endParaRPr lang="pt-BR" altLang="pt-BR" sz="3200">
              <a:solidFill>
                <a:srgbClr val="0099FF"/>
              </a:solidFill>
            </a:endParaRPr>
          </a:p>
          <a:p>
            <a:pPr algn="l">
              <a:buFontTx/>
              <a:buChar char="-"/>
            </a:pPr>
            <a:r>
              <a:rPr lang="pt-BR" altLang="pt-BR" sz="3200">
                <a:solidFill>
                  <a:srgbClr val="CCFF66"/>
                </a:solidFill>
              </a:rPr>
              <a:t> 99 a 105 pontos (em 2028)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0" name="Group 2">
            <a:extLst>
              <a:ext uri="{FF2B5EF4-FFF2-40B4-BE49-F238E27FC236}">
                <a16:creationId xmlns:a16="http://schemas.microsoft.com/office/drawing/2014/main" xmlns="" id="{6DB45EB3-A74B-421F-AA31-798FD7A5A802}"/>
              </a:ext>
            </a:extLst>
          </p:cNvPr>
          <p:cNvGraphicFramePr>
            <a:graphicFrameLocks noGrp="1"/>
          </p:cNvGraphicFramePr>
          <p:nvPr/>
        </p:nvGraphicFramePr>
        <p:xfrm>
          <a:off x="4067175" y="188913"/>
          <a:ext cx="4745038" cy="6198242"/>
        </p:xfrm>
        <a:graphic>
          <a:graphicData uri="http://schemas.openxmlformats.org/drawingml/2006/table">
            <a:tbl>
              <a:tblPr/>
              <a:tblGrid>
                <a:gridCol w="1133475">
                  <a:extLst>
                    <a:ext uri="{9D8B030D-6E8A-4147-A177-3AD203B41FA5}">
                      <a16:colId xmlns:a16="http://schemas.microsoft.com/office/drawing/2014/main" xmlns="" val="3216723067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xmlns="" val="4152195545"/>
                    </a:ext>
                  </a:extLst>
                </a:gridCol>
                <a:gridCol w="1719263">
                  <a:extLst>
                    <a:ext uri="{9D8B030D-6E8A-4147-A177-3AD203B41FA5}">
                      <a16:colId xmlns:a16="http://schemas.microsoft.com/office/drawing/2014/main" xmlns="" val="1537042848"/>
                    </a:ext>
                  </a:extLst>
                </a:gridCol>
              </a:tblGrid>
              <a:tr h="6111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Pontuação= TC + Idade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2729503"/>
                  </a:ext>
                </a:extLst>
              </a:tr>
              <a:tr h="3444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Ano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Mulheres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Homens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7322495"/>
                  </a:ext>
                </a:extLst>
              </a:tr>
              <a:tr h="3444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358978"/>
                  </a:ext>
                </a:extLst>
              </a:tr>
              <a:tr h="3444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7615096"/>
                  </a:ext>
                </a:extLst>
              </a:tr>
              <a:tr h="3444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2427239"/>
                  </a:ext>
                </a:extLst>
              </a:tr>
              <a:tr h="3444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48813641"/>
                  </a:ext>
                </a:extLst>
              </a:tr>
              <a:tr h="3444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101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68211557"/>
                  </a:ext>
                </a:extLst>
              </a:tr>
              <a:tr h="3444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2025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102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0712492"/>
                  </a:ext>
                </a:extLst>
              </a:tr>
              <a:tr h="3429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2026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103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8399946"/>
                  </a:ext>
                </a:extLst>
              </a:tr>
              <a:tr h="3444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2027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104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536060"/>
                  </a:ext>
                </a:extLst>
              </a:tr>
              <a:tr h="3444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2028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105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3959687"/>
                  </a:ext>
                </a:extLst>
              </a:tr>
              <a:tr h="3444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2029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105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2343330"/>
                  </a:ext>
                </a:extLst>
              </a:tr>
              <a:tr h="3444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2030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105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5093866"/>
                  </a:ext>
                </a:extLst>
              </a:tr>
              <a:tr h="3444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2031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105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03090096"/>
                  </a:ext>
                </a:extLst>
              </a:tr>
              <a:tr h="3444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2032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105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2530255"/>
                  </a:ext>
                </a:extLst>
              </a:tr>
              <a:tr h="4000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2033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105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54782798"/>
                  </a:ext>
                </a:extLst>
              </a:tr>
              <a:tr h="3444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7310032"/>
                  </a:ext>
                </a:extLst>
              </a:tr>
            </a:tbl>
          </a:graphicData>
        </a:graphic>
      </p:graphicFrame>
      <p:sp>
        <p:nvSpPr>
          <p:cNvPr id="263242" name="Rectangle 74">
            <a:extLst>
              <a:ext uri="{FF2B5EF4-FFF2-40B4-BE49-F238E27FC236}">
                <a16:creationId xmlns:a16="http://schemas.microsoft.com/office/drawing/2014/main" xmlns="" id="{9AFDDE3E-0BB6-4D82-A8C4-47D9CB05A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2951162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>
                <a:solidFill>
                  <a:schemeClr val="tx1"/>
                </a:solidFill>
              </a:rPr>
              <a:t>Tabela: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/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A partir do ano em que se atinge </a:t>
            </a:r>
            <a:r>
              <a:rPr lang="pt-BR" altLang="pt-BR" sz="3200">
                <a:solidFill>
                  <a:srgbClr val="FF0066"/>
                </a:solidFill>
              </a:rPr>
              <a:t>30</a:t>
            </a:r>
            <a:r>
              <a:rPr lang="pt-BR" altLang="pt-BR" sz="3200">
                <a:solidFill>
                  <a:schemeClr val="tx1"/>
                </a:solidFill>
              </a:rPr>
              <a:t> ou </a:t>
            </a:r>
            <a:r>
              <a:rPr lang="pt-BR" altLang="pt-BR" sz="3200">
                <a:solidFill>
                  <a:srgbClr val="0099FF"/>
                </a:solidFill>
              </a:rPr>
              <a:t>35</a:t>
            </a:r>
            <a:r>
              <a:rPr lang="pt-BR" altLang="pt-BR" sz="3200">
                <a:solidFill>
                  <a:schemeClr val="tx1"/>
                </a:solidFill>
              </a:rPr>
              <a:t> anos de TC, pode-se determinar a idade necessária, pela soma TC + idade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>
            <a:extLst>
              <a:ext uri="{FF2B5EF4-FFF2-40B4-BE49-F238E27FC236}">
                <a16:creationId xmlns:a16="http://schemas.microsoft.com/office/drawing/2014/main" xmlns="" id="{EF4C4EB0-435A-4743-865E-D9EC3D465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33375"/>
            <a:ext cx="464343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>
                <a:solidFill>
                  <a:srgbClr val="CCFF33"/>
                </a:solidFill>
              </a:rPr>
              <a:t> Tempo de exercício: 20 anos no serviço público 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>- Tempo no cargo: </a:t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>5 anos.</a:t>
            </a:r>
          </a:p>
        </p:txBody>
      </p:sp>
      <p:pic>
        <p:nvPicPr>
          <p:cNvPr id="312323" name="Picture 3" descr="Resultado de imagem para icone para feminino">
            <a:extLst>
              <a:ext uri="{FF2B5EF4-FFF2-40B4-BE49-F238E27FC236}">
                <a16:creationId xmlns:a16="http://schemas.microsoft.com/office/drawing/2014/main" xmlns="" id="{3C4F6586-2A4B-479E-AD00-6C3AAFF9C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1439862" cy="1439862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12324" name="Picture 4" descr="Resultado de imagem para icone para homem">
            <a:extLst>
              <a:ext uri="{FF2B5EF4-FFF2-40B4-BE49-F238E27FC236}">
                <a16:creationId xmlns:a16="http://schemas.microsoft.com/office/drawing/2014/main" xmlns="" id="{BBE59AB4-DF6C-436F-B4FF-D156357DA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0350"/>
            <a:ext cx="1439863" cy="1439863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12325" name="WordArt 5">
            <a:extLst>
              <a:ext uri="{FF2B5EF4-FFF2-40B4-BE49-F238E27FC236}">
                <a16:creationId xmlns:a16="http://schemas.microsoft.com/office/drawing/2014/main" xmlns="" id="{CCAA68C1-A9A0-423C-80F5-0D5D52ACA7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5229225"/>
            <a:ext cx="57626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312326" name="WordArt 6">
            <a:extLst>
              <a:ext uri="{FF2B5EF4-FFF2-40B4-BE49-F238E27FC236}">
                <a16:creationId xmlns:a16="http://schemas.microsoft.com/office/drawing/2014/main" xmlns="" id="{C585EE38-6A1F-47EA-9EFD-2F9D24C78A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48038" y="3500438"/>
            <a:ext cx="576262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312327" name="WordArt 7">
            <a:extLst>
              <a:ext uri="{FF2B5EF4-FFF2-40B4-BE49-F238E27FC236}">
                <a16:creationId xmlns:a16="http://schemas.microsoft.com/office/drawing/2014/main" xmlns="" id="{CC5330DA-CC77-411C-BDB3-8F51FE57C7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5300663"/>
            <a:ext cx="576263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  <p:sp>
        <p:nvSpPr>
          <p:cNvPr id="312328" name="Text Box 8">
            <a:extLst>
              <a:ext uri="{FF2B5EF4-FFF2-40B4-BE49-F238E27FC236}">
                <a16:creationId xmlns:a16="http://schemas.microsoft.com/office/drawing/2014/main" xmlns="" id="{4719B892-BCBE-4D88-8B93-B16F57B31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644900"/>
            <a:ext cx="3633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200"/>
              <a:t>- O mesmo de hoje</a:t>
            </a:r>
            <a:endParaRPr lang="pt-BR" altLang="pt-BR" sz="3200">
              <a:solidFill>
                <a:srgbClr val="0099FF"/>
              </a:solidFill>
            </a:endParaRPr>
          </a:p>
        </p:txBody>
      </p:sp>
      <p:sp>
        <p:nvSpPr>
          <p:cNvPr id="312329" name="Text Box 9">
            <a:extLst>
              <a:ext uri="{FF2B5EF4-FFF2-40B4-BE49-F238E27FC236}">
                <a16:creationId xmlns:a16="http://schemas.microsoft.com/office/drawing/2014/main" xmlns="" id="{96D8382F-5B1F-46A8-9315-8C517F715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516563"/>
            <a:ext cx="4851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200"/>
              <a:t>- 10 anos a mais que hoje</a:t>
            </a:r>
            <a:endParaRPr lang="pt-BR" altLang="pt-BR" sz="3200">
              <a:solidFill>
                <a:srgbClr val="0099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WordArt 4">
            <a:extLst>
              <a:ext uri="{FF2B5EF4-FFF2-40B4-BE49-F238E27FC236}">
                <a16:creationId xmlns:a16="http://schemas.microsoft.com/office/drawing/2014/main" xmlns="" id="{58D59BDA-3279-4085-815E-F3A2BE22B3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600450" cy="2303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Qual</a:t>
            </a:r>
          </a:p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regra</a:t>
            </a:r>
          </a:p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devo usar?</a:t>
            </a:r>
          </a:p>
        </p:txBody>
      </p:sp>
      <p:pic>
        <p:nvPicPr>
          <p:cNvPr id="310278" name="Picture 6" descr="Resultado de imagem para imagem de interrogação">
            <a:extLst>
              <a:ext uri="{FF2B5EF4-FFF2-40B4-BE49-F238E27FC236}">
                <a16:creationId xmlns:a16="http://schemas.microsoft.com/office/drawing/2014/main" xmlns="" id="{C3A43D04-7BD3-41E2-8693-B3B99AAC6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2205038"/>
            <a:ext cx="3695700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0" name="Oval 4">
            <a:extLst>
              <a:ext uri="{FF2B5EF4-FFF2-40B4-BE49-F238E27FC236}">
                <a16:creationId xmlns:a16="http://schemas.microsoft.com/office/drawing/2014/main" xmlns="" id="{4860F2A1-9792-4F1D-8ACA-B3255FDA5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33375"/>
            <a:ext cx="3311525" cy="1655763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pt-BR" sz="3600"/>
              <a:t>2ª Regra</a:t>
            </a:r>
          </a:p>
        </p:txBody>
      </p:sp>
      <p:sp>
        <p:nvSpPr>
          <p:cNvPr id="311301" name="Oval 5">
            <a:extLst>
              <a:ext uri="{FF2B5EF4-FFF2-40B4-BE49-F238E27FC236}">
                <a16:creationId xmlns:a16="http://schemas.microsoft.com/office/drawing/2014/main" xmlns="" id="{FD1957F8-42EA-48F1-93C5-0FD8827A3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437063"/>
            <a:ext cx="3311525" cy="1655762"/>
          </a:xfrm>
          <a:prstGeom prst="ellipse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pt-BR" sz="3600">
                <a:solidFill>
                  <a:srgbClr val="3E279F"/>
                </a:solidFill>
              </a:rPr>
              <a:t>1ª Regra</a:t>
            </a:r>
          </a:p>
        </p:txBody>
      </p:sp>
      <p:pic>
        <p:nvPicPr>
          <p:cNvPr id="311303" name="Picture 7" descr="Resultado de imagem para imagem de bandeira quadriculada">
            <a:extLst>
              <a:ext uri="{FF2B5EF4-FFF2-40B4-BE49-F238E27FC236}">
                <a16:creationId xmlns:a16="http://schemas.microsoft.com/office/drawing/2014/main" xmlns="" id="{B2954263-2F67-4878-95EF-B1D683DC9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92150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304" name="Rectangle 8">
            <a:extLst>
              <a:ext uri="{FF2B5EF4-FFF2-40B4-BE49-F238E27FC236}">
                <a16:creationId xmlns:a16="http://schemas.microsoft.com/office/drawing/2014/main" xmlns="" id="{88F2C26B-8C8D-48AC-95FC-A11EDD7D4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276475"/>
            <a:ext cx="37433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Char char="-"/>
            </a:pPr>
            <a:r>
              <a:rPr lang="pt-BR" altLang="pt-BR" sz="3200">
                <a:solidFill>
                  <a:srgbClr val="CCFF33"/>
                </a:solidFill>
              </a:rPr>
              <a:t> Para quem ainda tem caminho longo pela frente!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- Pedágio não compensa!</a:t>
            </a:r>
            <a:endParaRPr lang="pt-BR" altLang="pt-BR" sz="3200">
              <a:solidFill>
                <a:srgbClr val="CCCCFF"/>
              </a:solidFill>
            </a:endParaRPr>
          </a:p>
        </p:txBody>
      </p:sp>
      <p:pic>
        <p:nvPicPr>
          <p:cNvPr id="311306" name="Picture 10" descr="Resultado de imagem para imagem de longo caminho a percorrer">
            <a:extLst>
              <a:ext uri="{FF2B5EF4-FFF2-40B4-BE49-F238E27FC236}">
                <a16:creationId xmlns:a16="http://schemas.microsoft.com/office/drawing/2014/main" xmlns="" id="{100BB827-023A-43EB-948F-A75E85ECE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157788"/>
            <a:ext cx="1584325" cy="1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307" name="Rectangle 11">
            <a:extLst>
              <a:ext uri="{FF2B5EF4-FFF2-40B4-BE49-F238E27FC236}">
                <a16:creationId xmlns:a16="http://schemas.microsoft.com/office/drawing/2014/main" xmlns="" id="{0FE488C5-BBC5-48D0-8BF6-C2B585711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989138"/>
            <a:ext cx="37433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>
                <a:solidFill>
                  <a:srgbClr val="CCFF33"/>
                </a:solidFill>
              </a:rPr>
              <a:t> Para quem já está quase lá!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- No máximo uns 4 anos ainda!</a:t>
            </a:r>
            <a:endParaRPr lang="pt-BR" altLang="pt-BR" sz="3200">
              <a:solidFill>
                <a:srgbClr val="CCCC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WordArt 5">
            <a:extLst>
              <a:ext uri="{FF2B5EF4-FFF2-40B4-BE49-F238E27FC236}">
                <a16:creationId xmlns:a16="http://schemas.microsoft.com/office/drawing/2014/main" xmlns="" id="{2404C66D-17A1-422E-BB6A-E8EFFD4460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692150"/>
            <a:ext cx="3241675" cy="1871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Quanto</a:t>
            </a:r>
          </a:p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vou ganhar ?</a:t>
            </a:r>
          </a:p>
        </p:txBody>
      </p:sp>
      <p:pic>
        <p:nvPicPr>
          <p:cNvPr id="148487" name="Picture 7" descr="Resultado de imagem para imagem de cifrões e moedas">
            <a:extLst>
              <a:ext uri="{FF2B5EF4-FFF2-40B4-BE49-F238E27FC236}">
                <a16:creationId xmlns:a16="http://schemas.microsoft.com/office/drawing/2014/main" xmlns="" id="{8A4918C3-3569-46E4-B371-783A4D6ED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924175"/>
            <a:ext cx="4608513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>
            <a:extLst>
              <a:ext uri="{FF2B5EF4-FFF2-40B4-BE49-F238E27FC236}">
                <a16:creationId xmlns:a16="http://schemas.microsoft.com/office/drawing/2014/main" xmlns="" id="{AC097009-357D-4B2C-A678-0672308E3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04813"/>
            <a:ext cx="54006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tx1"/>
                </a:solidFill>
              </a:rPr>
              <a:t>Integralidade e paridade depende de idade mínima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e do regime de trabalho</a:t>
            </a:r>
            <a:br>
              <a:rPr lang="pt-BR" altLang="pt-BR" sz="3200">
                <a:solidFill>
                  <a:schemeClr val="tx1"/>
                </a:solidFill>
              </a:rPr>
            </a:br>
            <a:endParaRPr lang="pt-BR" altLang="pt-BR" sz="3200">
              <a:solidFill>
                <a:schemeClr val="tx1"/>
              </a:solidFill>
            </a:endParaRPr>
          </a:p>
        </p:txBody>
      </p:sp>
      <p:sp>
        <p:nvSpPr>
          <p:cNvPr id="149509" name="WordArt 5">
            <a:extLst>
              <a:ext uri="{FF2B5EF4-FFF2-40B4-BE49-F238E27FC236}">
                <a16:creationId xmlns:a16="http://schemas.microsoft.com/office/drawing/2014/main" xmlns="" id="{80C27693-B142-437E-9C14-2F8224C47E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4437063"/>
            <a:ext cx="576262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149510" name="Rectangle 6">
            <a:extLst>
              <a:ext uri="{FF2B5EF4-FFF2-40B4-BE49-F238E27FC236}">
                <a16:creationId xmlns:a16="http://schemas.microsoft.com/office/drawing/2014/main" xmlns="" id="{B331A654-CCB7-4CE3-ABDF-8A1F07DF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133600"/>
            <a:ext cx="6481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CCFF66"/>
                </a:solidFill>
              </a:rPr>
              <a:t>Média é reduzida e dependo do tempo de contribuição</a:t>
            </a:r>
          </a:p>
        </p:txBody>
      </p:sp>
      <p:sp>
        <p:nvSpPr>
          <p:cNvPr id="149511" name="WordArt 7">
            <a:extLst>
              <a:ext uri="{FF2B5EF4-FFF2-40B4-BE49-F238E27FC236}">
                <a16:creationId xmlns:a16="http://schemas.microsoft.com/office/drawing/2014/main" xmlns="" id="{610FAE61-7410-4A6D-A2B4-79D1CD099D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1989138"/>
            <a:ext cx="431800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149513" name="Rectangle 9">
            <a:extLst>
              <a:ext uri="{FF2B5EF4-FFF2-40B4-BE49-F238E27FC236}">
                <a16:creationId xmlns:a16="http://schemas.microsoft.com/office/drawing/2014/main" xmlns="" id="{BBB066FC-4BCB-4A05-80D1-4D9692438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221163"/>
            <a:ext cx="6265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tx1"/>
                </a:solidFill>
              </a:rPr>
              <a:t>- </a:t>
            </a:r>
            <a:r>
              <a:rPr lang="pt-BR" altLang="pt-BR" sz="3200">
                <a:solidFill>
                  <a:srgbClr val="FF99FF"/>
                </a:solidFill>
              </a:rPr>
              <a:t>Tudo poderá mudar por Lei infraconstitucional depois</a:t>
            </a:r>
          </a:p>
        </p:txBody>
      </p:sp>
      <p:sp>
        <p:nvSpPr>
          <p:cNvPr id="149514" name="WordArt 10">
            <a:extLst>
              <a:ext uri="{FF2B5EF4-FFF2-40B4-BE49-F238E27FC236}">
                <a16:creationId xmlns:a16="http://schemas.microsoft.com/office/drawing/2014/main" xmlns="" id="{3C934728-1F21-4407-8E8E-4ACB5188DF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5157788"/>
            <a:ext cx="431800" cy="958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149516" name="WordArt 12">
            <a:extLst>
              <a:ext uri="{FF2B5EF4-FFF2-40B4-BE49-F238E27FC236}">
                <a16:creationId xmlns:a16="http://schemas.microsoft.com/office/drawing/2014/main" xmlns="" id="{FCA3BB1F-57C2-42C0-9635-1521C2233E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8538" y="620713"/>
            <a:ext cx="576262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149517" name="WordArt 13">
            <a:extLst>
              <a:ext uri="{FF2B5EF4-FFF2-40B4-BE49-F238E27FC236}">
                <a16:creationId xmlns:a16="http://schemas.microsoft.com/office/drawing/2014/main" xmlns="" id="{8FA83022-FCAE-4A15-9BEB-22B3525047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3213" y="5516563"/>
            <a:ext cx="576262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6ª</a:t>
            </a:r>
          </a:p>
        </p:txBody>
      </p:sp>
      <p:sp>
        <p:nvSpPr>
          <p:cNvPr id="149518" name="WordArt 14">
            <a:extLst>
              <a:ext uri="{FF2B5EF4-FFF2-40B4-BE49-F238E27FC236}">
                <a16:creationId xmlns:a16="http://schemas.microsoft.com/office/drawing/2014/main" xmlns="" id="{7BEAAD5E-A509-4CAB-83BE-D99AB5E95F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5734050"/>
            <a:ext cx="576263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5ª</a:t>
            </a:r>
          </a:p>
        </p:txBody>
      </p:sp>
      <p:sp>
        <p:nvSpPr>
          <p:cNvPr id="149520" name="WordArt 16">
            <a:extLst>
              <a:ext uri="{FF2B5EF4-FFF2-40B4-BE49-F238E27FC236}">
                <a16:creationId xmlns:a16="http://schemas.microsoft.com/office/drawing/2014/main" xmlns="" id="{C73D43D4-2738-45A8-834C-4C3B077C6B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5373688"/>
            <a:ext cx="576262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  <p:sp>
        <p:nvSpPr>
          <p:cNvPr id="149521" name="WordArt 17">
            <a:extLst>
              <a:ext uri="{FF2B5EF4-FFF2-40B4-BE49-F238E27FC236}">
                <a16:creationId xmlns:a16="http://schemas.microsoft.com/office/drawing/2014/main" xmlns="" id="{09336CFA-39FC-4406-8A95-C71690CE77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6375" y="2349500"/>
            <a:ext cx="576263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>
            <a:extLst>
              <a:ext uri="{FF2B5EF4-FFF2-40B4-BE49-F238E27FC236}">
                <a16:creationId xmlns:a16="http://schemas.microsoft.com/office/drawing/2014/main" xmlns="" id="{7498A1BC-EB50-4C68-9B0D-53C28BCA6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60350"/>
            <a:ext cx="532923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CCCCFF"/>
                </a:solidFill>
              </a:rPr>
              <a:t>- </a:t>
            </a:r>
            <a:r>
              <a:rPr lang="pt-BR" altLang="pt-BR" sz="3200" dirty="0">
                <a:solidFill>
                  <a:srgbClr val="00CC99"/>
                </a:solidFill>
              </a:rPr>
              <a:t>Para manter o direito à integralidade e à paridade, terão que trabalhar até:</a:t>
            </a:r>
            <a:endParaRPr lang="pt-BR" altLang="pt-BR" sz="3200" dirty="0">
              <a:solidFill>
                <a:srgbClr val="CC0000"/>
              </a:solidFill>
            </a:endParaRPr>
          </a:p>
        </p:txBody>
      </p:sp>
      <p:sp>
        <p:nvSpPr>
          <p:cNvPr id="151558" name="AutoShape 6" descr="Resultado de imagem para Imagens “passagem do tempo”">
            <a:extLst>
              <a:ext uri="{FF2B5EF4-FFF2-40B4-BE49-F238E27FC236}">
                <a16:creationId xmlns:a16="http://schemas.microsoft.com/office/drawing/2014/main" xmlns="" id="{621AB571-079F-4B23-B2BE-770EE184F0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52913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1560" name="AutoShape 8" descr="Resultado de imagem para Imagens “passagem do tempo”">
            <a:extLst>
              <a:ext uri="{FF2B5EF4-FFF2-40B4-BE49-F238E27FC236}">
                <a16:creationId xmlns:a16="http://schemas.microsoft.com/office/drawing/2014/main" xmlns="" id="{4CBA5E3A-9353-4B8E-9BF8-4945018F65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9975" y="404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1562" name="AutoShape 10" descr="Resultado de imagem para Imagens “passagem do tempo”">
            <a:extLst>
              <a:ext uri="{FF2B5EF4-FFF2-40B4-BE49-F238E27FC236}">
                <a16:creationId xmlns:a16="http://schemas.microsoft.com/office/drawing/2014/main" xmlns="" id="{5DF61357-2685-4CAD-8EF7-D3AEA0CED2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03925" y="248443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1564" name="AutoShape 12" descr="Resultado de imagem para Imagens “passagem do tempo”">
            <a:extLst>
              <a:ext uri="{FF2B5EF4-FFF2-40B4-BE49-F238E27FC236}">
                <a16:creationId xmlns:a16="http://schemas.microsoft.com/office/drawing/2014/main" xmlns="" id="{32A9BD3D-AD16-4CE2-A7DA-132CF3985E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03925" y="248443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51565" name="Picture 13" descr="Resultado de imagem para Imagens “passagem do tempo”">
            <a:extLst>
              <a:ext uri="{FF2B5EF4-FFF2-40B4-BE49-F238E27FC236}">
                <a16:creationId xmlns:a16="http://schemas.microsoft.com/office/drawing/2014/main" xmlns="" id="{2720FAF6-7B53-47CC-99B6-5C6F7B0B3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833437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66" name="WordArt 14">
            <a:extLst>
              <a:ext uri="{FF2B5EF4-FFF2-40B4-BE49-F238E27FC236}">
                <a16:creationId xmlns:a16="http://schemas.microsoft.com/office/drawing/2014/main" xmlns="" id="{5B479394-E81E-4C17-B775-1EDDB47CC3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0" y="3716338"/>
            <a:ext cx="5762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MS</a:t>
            </a:r>
          </a:p>
        </p:txBody>
      </p:sp>
      <p:sp>
        <p:nvSpPr>
          <p:cNvPr id="151568" name="WordArt 16">
            <a:extLst>
              <a:ext uri="{FF2B5EF4-FFF2-40B4-BE49-F238E27FC236}">
                <a16:creationId xmlns:a16="http://schemas.microsoft.com/office/drawing/2014/main" xmlns="" id="{BD206539-3577-4394-AF2B-69E20DD51C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3938" y="2420938"/>
            <a:ext cx="576262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pic>
        <p:nvPicPr>
          <p:cNvPr id="151569" name="Picture 17" descr="Resultado de imagem para icone para feminino">
            <a:extLst>
              <a:ext uri="{FF2B5EF4-FFF2-40B4-BE49-F238E27FC236}">
                <a16:creationId xmlns:a16="http://schemas.microsoft.com/office/drawing/2014/main" xmlns="" id="{8C3A17CE-1770-43A6-8599-E5EE9781F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565400"/>
            <a:ext cx="1008062" cy="1008063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151570" name="Picture 18" descr="Resultado de imagem para icone para homem">
            <a:extLst>
              <a:ext uri="{FF2B5EF4-FFF2-40B4-BE49-F238E27FC236}">
                <a16:creationId xmlns:a16="http://schemas.microsoft.com/office/drawing/2014/main" xmlns="" id="{4370262F-8F45-4A1F-B5A8-ABCBA5BA4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492375"/>
            <a:ext cx="938213" cy="108267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151573" name="Rectangle 21">
            <a:extLst>
              <a:ext uri="{FF2B5EF4-FFF2-40B4-BE49-F238E27FC236}">
                <a16:creationId xmlns:a16="http://schemas.microsoft.com/office/drawing/2014/main" xmlns="" id="{9661ECA3-D068-4277-A5C8-9B14FE5BE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932238"/>
            <a:ext cx="61198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CCFF33"/>
                </a:solidFill>
              </a:rPr>
              <a:t>- 1ª Regra    </a:t>
            </a:r>
            <a:r>
              <a:rPr lang="pt-BR" altLang="pt-BR" sz="3200" dirty="0">
                <a:solidFill>
                  <a:srgbClr val="FF0066"/>
                </a:solidFill>
              </a:rPr>
              <a:t>57 anos</a:t>
            </a:r>
            <a:r>
              <a:rPr lang="pt-BR" altLang="pt-BR" sz="3200" dirty="0">
                <a:solidFill>
                  <a:srgbClr val="CCFF33"/>
                </a:solidFill>
              </a:rPr>
              <a:t>    </a:t>
            </a:r>
            <a:r>
              <a:rPr lang="pt-BR" altLang="pt-BR" sz="3200" dirty="0">
                <a:solidFill>
                  <a:srgbClr val="0099FF"/>
                </a:solidFill>
              </a:rPr>
              <a:t>60 anos</a:t>
            </a:r>
            <a:r>
              <a:rPr lang="pt-BR" altLang="pt-BR" sz="3200" dirty="0">
                <a:solidFill>
                  <a:srgbClr val="CCFF33"/>
                </a:solidFill>
              </a:rPr>
              <a:t/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> – 2ª Regra  </a:t>
            </a:r>
            <a:r>
              <a:rPr lang="pt-BR" altLang="pt-BR" sz="3200" dirty="0">
                <a:solidFill>
                  <a:srgbClr val="FF0066"/>
                </a:solidFill>
              </a:rPr>
              <a:t>62 anos</a:t>
            </a:r>
            <a:r>
              <a:rPr lang="pt-BR" altLang="pt-BR" sz="3200" dirty="0">
                <a:solidFill>
                  <a:srgbClr val="CCFF33"/>
                </a:solidFill>
              </a:rPr>
              <a:t>    </a:t>
            </a:r>
            <a:r>
              <a:rPr lang="pt-BR" altLang="pt-BR" sz="3200" dirty="0">
                <a:solidFill>
                  <a:srgbClr val="0099FF"/>
                </a:solidFill>
              </a:rPr>
              <a:t>65 anos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>
            <a:extLst>
              <a:ext uri="{FF2B5EF4-FFF2-40B4-BE49-F238E27FC236}">
                <a16:creationId xmlns:a16="http://schemas.microsoft.com/office/drawing/2014/main" xmlns="" id="{07862885-1013-4E52-A88F-0FC9E1109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149725"/>
            <a:ext cx="7416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>
                <a:solidFill>
                  <a:srgbClr val="00CC99"/>
                </a:solidFill>
              </a:rPr>
              <a:t>Podem se aposentar antes, mas sem integralidade, se não atingirem a idade exigida, mesmo tendo a pontuação na 2ª Regra</a:t>
            </a:r>
          </a:p>
        </p:txBody>
      </p:sp>
      <p:pic>
        <p:nvPicPr>
          <p:cNvPr id="215046" name="Picture 6" descr="Resultado de imagem para Imagens de “gráfico descendente”">
            <a:extLst>
              <a:ext uri="{FF2B5EF4-FFF2-40B4-BE49-F238E27FC236}">
                <a16:creationId xmlns:a16="http://schemas.microsoft.com/office/drawing/2014/main" xmlns="" id="{8DD2452A-6E06-4409-8F1F-D74CFA83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338455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7" name="WordArt 7">
            <a:extLst>
              <a:ext uri="{FF2B5EF4-FFF2-40B4-BE49-F238E27FC236}">
                <a16:creationId xmlns:a16="http://schemas.microsoft.com/office/drawing/2014/main" xmlns="" id="{2402ADF9-A99C-4193-B4C7-4139B2CBB5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4388" y="1916113"/>
            <a:ext cx="731837" cy="1073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MS</a:t>
            </a:r>
          </a:p>
        </p:txBody>
      </p:sp>
      <p:sp>
        <p:nvSpPr>
          <p:cNvPr id="215048" name="WordArt 8">
            <a:extLst>
              <a:ext uri="{FF2B5EF4-FFF2-40B4-BE49-F238E27FC236}">
                <a16:creationId xmlns:a16="http://schemas.microsoft.com/office/drawing/2014/main" xmlns="" id="{FF415156-44AE-4293-8D74-F38B127569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24525" y="692150"/>
            <a:ext cx="731838" cy="823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WordArt 6">
            <a:extLst>
              <a:ext uri="{FF2B5EF4-FFF2-40B4-BE49-F238E27FC236}">
                <a16:creationId xmlns:a16="http://schemas.microsoft.com/office/drawing/2014/main" xmlns="" id="{11B4CA85-FE00-407E-9DF8-3CA0541F50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908050"/>
            <a:ext cx="3097213" cy="2663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As</a:t>
            </a:r>
          </a:p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"Gerações"</a:t>
            </a:r>
          </a:p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de</a:t>
            </a:r>
          </a:p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Aposentados</a:t>
            </a:r>
          </a:p>
        </p:txBody>
      </p:sp>
      <p:pic>
        <p:nvPicPr>
          <p:cNvPr id="3082" name="Picture 10" descr="Resultado de imagem para Imagens “genealogia”">
            <a:extLst>
              <a:ext uri="{FF2B5EF4-FFF2-40B4-BE49-F238E27FC236}">
                <a16:creationId xmlns:a16="http://schemas.microsoft.com/office/drawing/2014/main" xmlns="" id="{AA1942DE-94A5-4836-8C23-F89A3E72B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492375"/>
            <a:ext cx="2857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>
            <a:extLst>
              <a:ext uri="{FF2B5EF4-FFF2-40B4-BE49-F238E27FC236}">
                <a16:creationId xmlns:a16="http://schemas.microsoft.com/office/drawing/2014/main" xmlns="" id="{3BD1CB4C-A6CC-45EF-88C6-FE4F1047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24175"/>
            <a:ext cx="84232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>
                <a:solidFill>
                  <a:srgbClr val="00CC99"/>
                </a:solidFill>
              </a:rPr>
              <a:t> A integralidade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00CC99"/>
                </a:solidFill>
              </a:rPr>
              <a:t/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Será proporcional: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- tempo de 20h, 40h ou DE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/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>- Se houver “novas GED ou GID”, variará com o indicador de desempenho</a:t>
            </a:r>
          </a:p>
        </p:txBody>
      </p:sp>
      <p:pic>
        <p:nvPicPr>
          <p:cNvPr id="152582" name="Picture 6" descr="Resultado de imagem para Imagens de “proporcionalidade”">
            <a:extLst>
              <a:ext uri="{FF2B5EF4-FFF2-40B4-BE49-F238E27FC236}">
                <a16:creationId xmlns:a16="http://schemas.microsoft.com/office/drawing/2014/main" xmlns="" id="{12813E4C-6537-4EB7-9878-1642AB5DE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3600450" cy="24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6" name="WordArt 10">
            <a:extLst>
              <a:ext uri="{FF2B5EF4-FFF2-40B4-BE49-F238E27FC236}">
                <a16:creationId xmlns:a16="http://schemas.microsoft.com/office/drawing/2014/main" xmlns="" id="{23D9C029-1808-4AAF-91E3-042DAFE898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4438" y="1268413"/>
            <a:ext cx="5762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MS</a:t>
            </a:r>
          </a:p>
        </p:txBody>
      </p:sp>
      <p:sp>
        <p:nvSpPr>
          <p:cNvPr id="152587" name="WordArt 11">
            <a:extLst>
              <a:ext uri="{FF2B5EF4-FFF2-40B4-BE49-F238E27FC236}">
                <a16:creationId xmlns:a16="http://schemas.microsoft.com/office/drawing/2014/main" xmlns="" id="{532467D7-C13D-4526-A625-530F6CB507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57626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9" name="Picture 9" descr="Resultado de imagem para icone para homem">
            <a:extLst>
              <a:ext uri="{FF2B5EF4-FFF2-40B4-BE49-F238E27FC236}">
                <a16:creationId xmlns:a16="http://schemas.microsoft.com/office/drawing/2014/main" xmlns="" id="{106F45D0-58E1-477B-A58D-79417A0D6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938213" cy="108267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22570" name="WordArt 10">
            <a:extLst>
              <a:ext uri="{FF2B5EF4-FFF2-40B4-BE49-F238E27FC236}">
                <a16:creationId xmlns:a16="http://schemas.microsoft.com/office/drawing/2014/main" xmlns="" id="{165C30A3-9F18-4816-B4CA-878CFF5C59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5013325"/>
            <a:ext cx="5762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MS</a:t>
            </a:r>
          </a:p>
        </p:txBody>
      </p:sp>
      <p:sp>
        <p:nvSpPr>
          <p:cNvPr id="322571" name="WordArt 11">
            <a:extLst>
              <a:ext uri="{FF2B5EF4-FFF2-40B4-BE49-F238E27FC236}">
                <a16:creationId xmlns:a16="http://schemas.microsoft.com/office/drawing/2014/main" xmlns="" id="{2AE7BFF9-CAC4-4C62-A48D-FA83E1AFDE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5013325"/>
            <a:ext cx="576263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322572" name="Rectangle 12">
            <a:extLst>
              <a:ext uri="{FF2B5EF4-FFF2-40B4-BE49-F238E27FC236}">
                <a16:creationId xmlns:a16="http://schemas.microsoft.com/office/drawing/2014/main" xmlns="" id="{F427EA38-4C79-4B07-B392-4368CC1D6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404813"/>
            <a:ext cx="61928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00CC99"/>
                </a:solidFill>
              </a:rPr>
              <a:t>17,5 anos como 20h e 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00CC99"/>
                </a:solidFill>
              </a:rPr>
              <a:t>17,5 anos como DE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VB</a:t>
            </a:r>
            <a:r>
              <a:rPr lang="pt-BR" altLang="pt-BR" sz="3200" baseline="-25000">
                <a:solidFill>
                  <a:srgbClr val="CCFF33"/>
                </a:solidFill>
              </a:rPr>
              <a:t>apos</a:t>
            </a:r>
            <a:r>
              <a:rPr lang="pt-BR" altLang="pt-BR" sz="3200">
                <a:solidFill>
                  <a:srgbClr val="CCFF33"/>
                </a:solidFill>
              </a:rPr>
              <a:t>= 0,75 VB</a:t>
            </a:r>
            <a:r>
              <a:rPr lang="pt-BR" altLang="pt-BR" sz="3200" baseline="-25000">
                <a:solidFill>
                  <a:srgbClr val="CCFF33"/>
                </a:solidFill>
              </a:rPr>
              <a:t>DE</a:t>
            </a:r>
            <a:br>
              <a:rPr lang="pt-BR" altLang="pt-BR" sz="3200" baseline="-250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RT</a:t>
            </a:r>
            <a:r>
              <a:rPr lang="pt-BR" altLang="pt-BR" sz="3200" baseline="-25000">
                <a:solidFill>
                  <a:srgbClr val="CCFF33"/>
                </a:solidFill>
              </a:rPr>
              <a:t>apos</a:t>
            </a:r>
            <a:r>
              <a:rPr lang="pt-BR" altLang="pt-BR" sz="3200">
                <a:solidFill>
                  <a:srgbClr val="CCFF33"/>
                </a:solidFill>
              </a:rPr>
              <a:t>= 0,75 RT</a:t>
            </a:r>
            <a:r>
              <a:rPr lang="pt-BR" altLang="pt-BR" sz="3200" baseline="-25000">
                <a:solidFill>
                  <a:srgbClr val="CCFF33"/>
                </a:solidFill>
              </a:rPr>
              <a:t>DE</a:t>
            </a:r>
            <a:br>
              <a:rPr lang="pt-BR" altLang="pt-BR" sz="3200" baseline="-250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/>
            </a:r>
            <a:br>
              <a:rPr lang="pt-BR" altLang="pt-BR" sz="3200">
                <a:solidFill>
                  <a:srgbClr val="CCFF33"/>
                </a:solidFill>
              </a:rPr>
            </a:br>
            <a:endParaRPr lang="pt-BR" altLang="pt-BR" sz="3200">
              <a:solidFill>
                <a:srgbClr val="CCFF33"/>
              </a:solidFill>
            </a:endParaRPr>
          </a:p>
        </p:txBody>
      </p:sp>
      <p:pic>
        <p:nvPicPr>
          <p:cNvPr id="322573" name="Picture 13" descr="Resultado de imagem para icone para feminino">
            <a:extLst>
              <a:ext uri="{FF2B5EF4-FFF2-40B4-BE49-F238E27FC236}">
                <a16:creationId xmlns:a16="http://schemas.microsoft.com/office/drawing/2014/main" xmlns="" id="{DE6975DF-E665-4EBC-99A6-29A30C03B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57563"/>
            <a:ext cx="1008063" cy="1008062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322575" name="WordArt 15">
            <a:extLst>
              <a:ext uri="{FF2B5EF4-FFF2-40B4-BE49-F238E27FC236}">
                <a16:creationId xmlns:a16="http://schemas.microsoft.com/office/drawing/2014/main" xmlns="" id="{A08157BF-0887-4B96-9457-8B83270BB9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1700213"/>
            <a:ext cx="576263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322576" name="Rectangle 16">
            <a:extLst>
              <a:ext uri="{FF2B5EF4-FFF2-40B4-BE49-F238E27FC236}">
                <a16:creationId xmlns:a16="http://schemas.microsoft.com/office/drawing/2014/main" xmlns="" id="{60C399AF-444C-46D7-B221-8DC2508DA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500438"/>
            <a:ext cx="5867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00CC99"/>
                </a:solidFill>
              </a:rPr>
              <a:t>23 anos como 20h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00CC99"/>
                </a:solidFill>
              </a:rPr>
              <a:t>12 anos como DE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00CC99"/>
                </a:solidFill>
              </a:rPr>
              <a:t> </a:t>
            </a:r>
            <a:r>
              <a:rPr lang="pt-BR" altLang="pt-BR" sz="3200">
                <a:solidFill>
                  <a:srgbClr val="CCFF33"/>
                </a:solidFill>
              </a:rPr>
              <a:t>VB</a:t>
            </a:r>
            <a:r>
              <a:rPr lang="pt-BR" altLang="pt-BR" sz="3200" baseline="-25000">
                <a:solidFill>
                  <a:srgbClr val="CCFF33"/>
                </a:solidFill>
              </a:rPr>
              <a:t>apos</a:t>
            </a:r>
            <a:r>
              <a:rPr lang="pt-BR" altLang="pt-BR" sz="3200">
                <a:solidFill>
                  <a:srgbClr val="CCFF33"/>
                </a:solidFill>
              </a:rPr>
              <a:t>= 0,66 VB</a:t>
            </a:r>
            <a:r>
              <a:rPr lang="pt-BR" altLang="pt-BR" sz="3200" baseline="-25000">
                <a:solidFill>
                  <a:srgbClr val="CCFF33"/>
                </a:solidFill>
              </a:rPr>
              <a:t>DE</a:t>
            </a:r>
            <a:br>
              <a:rPr lang="pt-BR" altLang="pt-BR" sz="3200" baseline="-25000">
                <a:solidFill>
                  <a:srgbClr val="CCFF33"/>
                </a:solidFill>
              </a:rPr>
            </a:br>
            <a:r>
              <a:rPr lang="pt-BR" altLang="pt-BR" sz="3200" baseline="-25000">
                <a:solidFill>
                  <a:srgbClr val="CCFF33"/>
                </a:solidFill>
              </a:rPr>
              <a:t> </a:t>
            </a:r>
            <a:r>
              <a:rPr lang="pt-BR" altLang="pt-BR" sz="3200">
                <a:solidFill>
                  <a:srgbClr val="CCFF33"/>
                </a:solidFill>
              </a:rPr>
              <a:t>RT</a:t>
            </a:r>
            <a:r>
              <a:rPr lang="pt-BR" altLang="pt-BR" sz="3200" baseline="-25000">
                <a:solidFill>
                  <a:srgbClr val="CCFF33"/>
                </a:solidFill>
              </a:rPr>
              <a:t>apos</a:t>
            </a:r>
            <a:r>
              <a:rPr lang="pt-BR" altLang="pt-BR" sz="3200">
                <a:solidFill>
                  <a:srgbClr val="CCFF33"/>
                </a:solidFill>
              </a:rPr>
              <a:t>= 0,66 RT</a:t>
            </a:r>
            <a:r>
              <a:rPr lang="pt-BR" altLang="pt-BR" sz="3200" baseline="-25000">
                <a:solidFill>
                  <a:srgbClr val="CCFF33"/>
                </a:solidFill>
              </a:rPr>
              <a:t>DE</a:t>
            </a:r>
          </a:p>
        </p:txBody>
      </p:sp>
      <p:sp>
        <p:nvSpPr>
          <p:cNvPr id="322577" name="WordArt 17">
            <a:extLst>
              <a:ext uri="{FF2B5EF4-FFF2-40B4-BE49-F238E27FC236}">
                <a16:creationId xmlns:a16="http://schemas.microsoft.com/office/drawing/2014/main" xmlns="" id="{5E90D482-4D1F-4AA8-BBC9-82D49961D0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1773238"/>
            <a:ext cx="5762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36" name="WordArt 20">
            <a:extLst>
              <a:ext uri="{FF2B5EF4-FFF2-40B4-BE49-F238E27FC236}">
                <a16:creationId xmlns:a16="http://schemas.microsoft.com/office/drawing/2014/main" xmlns="" id="{1BD1610D-03BF-43AD-8198-9A384E7304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31800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265237" name="WordArt 21">
            <a:extLst>
              <a:ext uri="{FF2B5EF4-FFF2-40B4-BE49-F238E27FC236}">
                <a16:creationId xmlns:a16="http://schemas.microsoft.com/office/drawing/2014/main" xmlns="" id="{D66DA461-CE46-4634-BAF6-02A6069377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765175"/>
            <a:ext cx="576262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  <p:sp>
        <p:nvSpPr>
          <p:cNvPr id="265238" name="Rectangle 22">
            <a:extLst>
              <a:ext uri="{FF2B5EF4-FFF2-40B4-BE49-F238E27FC236}">
                <a16:creationId xmlns:a16="http://schemas.microsoft.com/office/drawing/2014/main" xmlns="" id="{E6D5AF7A-C05C-4240-8348-EF9D7BB38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60350"/>
            <a:ext cx="59055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Char char="-"/>
            </a:pPr>
            <a:r>
              <a:rPr lang="pt-BR" altLang="pt-BR" sz="3200">
                <a:solidFill>
                  <a:srgbClr val="CCCCFF"/>
                </a:solidFill>
              </a:rPr>
              <a:t> Tempo a ser considerado:</a:t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/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>- </a:t>
            </a:r>
            <a:r>
              <a:rPr lang="pt-BR" altLang="pt-BR" sz="3200">
                <a:solidFill>
                  <a:srgbClr val="00CC99"/>
                </a:solidFill>
              </a:rPr>
              <a:t>Ao invés  de 80% do tempo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00CC99"/>
                </a:solidFill>
              </a:rPr>
              <a:t> considera-se agora 100%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Média será menor! </a:t>
            </a:r>
            <a:br>
              <a:rPr lang="pt-BR" altLang="pt-BR" sz="3200">
                <a:solidFill>
                  <a:srgbClr val="CCFF33"/>
                </a:solidFill>
              </a:rPr>
            </a:br>
            <a:endParaRPr lang="pt-BR" altLang="pt-BR" sz="3200">
              <a:solidFill>
                <a:srgbClr val="00CC99"/>
              </a:solidFill>
            </a:endParaRPr>
          </a:p>
        </p:txBody>
      </p:sp>
      <p:pic>
        <p:nvPicPr>
          <p:cNvPr id="265239" name="Picture 23" descr="Resultado de imagem para Imagens de “gráfico descendente”">
            <a:extLst>
              <a:ext uri="{FF2B5EF4-FFF2-40B4-BE49-F238E27FC236}">
                <a16:creationId xmlns:a16="http://schemas.microsoft.com/office/drawing/2014/main" xmlns="" id="{E061D1A1-8D11-403B-B828-DC8D72824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429000"/>
            <a:ext cx="338455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5" name="Rectangle 7">
            <a:extLst>
              <a:ext uri="{FF2B5EF4-FFF2-40B4-BE49-F238E27FC236}">
                <a16:creationId xmlns:a16="http://schemas.microsoft.com/office/drawing/2014/main" xmlns="" id="{80ADAEC7-5B1A-4F16-A113-FF326B3B9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88913"/>
            <a:ext cx="61198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 dirty="0">
                <a:solidFill>
                  <a:srgbClr val="CCFF33"/>
                </a:solidFill>
              </a:rPr>
              <a:t>Média pode depender do TC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/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>1ª Regra –</a:t>
            </a:r>
            <a:r>
              <a:rPr lang="pt-BR" altLang="pt-BR" sz="3200" dirty="0">
                <a:solidFill>
                  <a:srgbClr val="FFCC00"/>
                </a:solidFill>
              </a:rPr>
              <a:t> </a:t>
            </a:r>
            <a:r>
              <a:rPr lang="pt-BR" altLang="pt-BR" sz="3200" dirty="0">
                <a:solidFill>
                  <a:srgbClr val="CCCCFF"/>
                </a:solidFill>
              </a:rPr>
              <a:t>100% da média</a:t>
            </a:r>
            <a:r>
              <a:rPr lang="pt-BR" altLang="pt-BR" sz="3200" dirty="0">
                <a:solidFill>
                  <a:srgbClr val="FFCC00"/>
                </a:solidFill>
              </a:rPr>
              <a:t/>
            </a:r>
            <a:br>
              <a:rPr lang="pt-BR" altLang="pt-BR" sz="3200" dirty="0">
                <a:solidFill>
                  <a:srgbClr val="FFCC00"/>
                </a:solidFill>
              </a:rPr>
            </a:br>
            <a:r>
              <a:rPr lang="pt-BR" altLang="pt-BR" sz="3200" dirty="0">
                <a:solidFill>
                  <a:srgbClr val="FFCC00"/>
                </a:solidFill>
              </a:rPr>
              <a:t/>
            </a:r>
            <a:br>
              <a:rPr lang="pt-BR" altLang="pt-BR" sz="3200" dirty="0">
                <a:solidFill>
                  <a:srgbClr val="FFCC00"/>
                </a:solidFill>
              </a:rPr>
            </a:br>
            <a:r>
              <a:rPr lang="pt-BR" altLang="pt-BR" sz="3200" dirty="0">
                <a:solidFill>
                  <a:srgbClr val="00CC99"/>
                </a:solidFill>
              </a:rPr>
              <a:t>– sem limite do teto</a:t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00CC99"/>
                </a:solidFill>
              </a:rPr>
              <a:t> </a:t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00CC99"/>
                </a:solidFill>
              </a:rPr>
              <a:t>– com limite do teto do RGPS</a:t>
            </a:r>
          </a:p>
        </p:txBody>
      </p:sp>
      <p:sp>
        <p:nvSpPr>
          <p:cNvPr id="150536" name="WordArt 8">
            <a:extLst>
              <a:ext uri="{FF2B5EF4-FFF2-40B4-BE49-F238E27FC236}">
                <a16:creationId xmlns:a16="http://schemas.microsoft.com/office/drawing/2014/main" xmlns="" id="{213D71CF-470F-4DF5-9C12-D51F74C899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1916113"/>
            <a:ext cx="431800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150537" name="WordArt 9">
            <a:extLst>
              <a:ext uri="{FF2B5EF4-FFF2-40B4-BE49-F238E27FC236}">
                <a16:creationId xmlns:a16="http://schemas.microsoft.com/office/drawing/2014/main" xmlns="" id="{5FA2C88E-F9EA-4C8B-82FD-334056D62D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3141663"/>
            <a:ext cx="431800" cy="790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  <p:sp>
        <p:nvSpPr>
          <p:cNvPr id="150542" name="WordArt 14">
            <a:extLst>
              <a:ext uri="{FF2B5EF4-FFF2-40B4-BE49-F238E27FC236}">
                <a16:creationId xmlns:a16="http://schemas.microsoft.com/office/drawing/2014/main" xmlns="" id="{FB91D2D6-08B5-46EA-9E5C-C82C888E0D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4437063"/>
            <a:ext cx="1389063" cy="183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>
            <a:extLst>
              <a:ext uri="{FF2B5EF4-FFF2-40B4-BE49-F238E27FC236}">
                <a16:creationId xmlns:a16="http://schemas.microsoft.com/office/drawing/2014/main" xmlns="" id="{D5482D64-FE20-49BB-A1C8-6FE3E1187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799306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CCFF33"/>
                </a:solidFill>
              </a:rPr>
              <a:t>		Média depende do TC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/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2ª Regra - </a:t>
            </a:r>
            <a:r>
              <a:rPr lang="pt-BR" altLang="pt-BR" sz="3200">
                <a:solidFill>
                  <a:srgbClr val="CCCCFF"/>
                </a:solidFill>
              </a:rPr>
              <a:t>60% da média para 20 anos de contribuição + 2% por ano, até 100%</a:t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/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> </a:t>
            </a:r>
            <a:r>
              <a:rPr lang="pt-BR" altLang="pt-BR" sz="3200">
                <a:solidFill>
                  <a:srgbClr val="FFCC00"/>
                </a:solidFill>
              </a:rPr>
              <a:t>Pode se aposentar com menos de 40 anos de TC, mas com redução da média</a:t>
            </a:r>
            <a:endParaRPr lang="pt-BR" altLang="pt-BR" sz="3200">
              <a:solidFill>
                <a:srgbClr val="00CC99"/>
              </a:solidFill>
            </a:endParaRPr>
          </a:p>
        </p:txBody>
      </p:sp>
      <p:sp>
        <p:nvSpPr>
          <p:cNvPr id="155653" name="WordArt 5">
            <a:extLst>
              <a:ext uri="{FF2B5EF4-FFF2-40B4-BE49-F238E27FC236}">
                <a16:creationId xmlns:a16="http://schemas.microsoft.com/office/drawing/2014/main" xmlns="" id="{21C7C441-3161-450F-8A1A-22C738098E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02150" y="4652963"/>
            <a:ext cx="431800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155654" name="WordArt 6">
            <a:extLst>
              <a:ext uri="{FF2B5EF4-FFF2-40B4-BE49-F238E27FC236}">
                <a16:creationId xmlns:a16="http://schemas.microsoft.com/office/drawing/2014/main" xmlns="" id="{2ED7667B-7DD5-4386-9FFB-1C6628E68A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49850" y="5013325"/>
            <a:ext cx="576263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  <p:sp>
        <p:nvSpPr>
          <p:cNvPr id="155655" name="WordArt 7">
            <a:extLst>
              <a:ext uri="{FF2B5EF4-FFF2-40B4-BE49-F238E27FC236}">
                <a16:creationId xmlns:a16="http://schemas.microsoft.com/office/drawing/2014/main" xmlns="" id="{447007C8-BCA5-4C49-8C0B-FAE2614249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8538" y="4437063"/>
            <a:ext cx="5762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MS</a:t>
            </a:r>
          </a:p>
        </p:txBody>
      </p:sp>
      <p:sp>
        <p:nvSpPr>
          <p:cNvPr id="155658" name="WordArt 10">
            <a:extLst>
              <a:ext uri="{FF2B5EF4-FFF2-40B4-BE49-F238E27FC236}">
                <a16:creationId xmlns:a16="http://schemas.microsoft.com/office/drawing/2014/main" xmlns="" id="{B40DC884-C695-4F5B-8BFE-494C8A5309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84888" y="4797425"/>
            <a:ext cx="57626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5ª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>
            <a:extLst>
              <a:ext uri="{FF2B5EF4-FFF2-40B4-BE49-F238E27FC236}">
                <a16:creationId xmlns:a16="http://schemas.microsoft.com/office/drawing/2014/main" xmlns="" id="{394A27CA-9820-419E-B6C2-0E48C74C2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76250"/>
            <a:ext cx="61928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3200">
                <a:solidFill>
                  <a:schemeClr val="tx1"/>
                </a:solidFill>
              </a:rPr>
              <a:t>Exemplos de como determinar a data da aposentadoria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 após a EC</a:t>
            </a:r>
          </a:p>
        </p:txBody>
      </p:sp>
      <p:sp>
        <p:nvSpPr>
          <p:cNvPr id="347139" name="Rectangle 3">
            <a:extLst>
              <a:ext uri="{FF2B5EF4-FFF2-40B4-BE49-F238E27FC236}">
                <a16:creationId xmlns:a16="http://schemas.microsoft.com/office/drawing/2014/main" xmlns="" id="{37227E4B-B8CC-4EEC-9679-66BCFD584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357563"/>
            <a:ext cx="30241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>
                <a:solidFill>
                  <a:srgbClr val="0099FF"/>
                </a:solidFill>
              </a:rPr>
              <a:t>Imagine que estamos </a:t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no dia </a:t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/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13/11/2019</a:t>
            </a:r>
          </a:p>
        </p:txBody>
      </p:sp>
      <p:grpSp>
        <p:nvGrpSpPr>
          <p:cNvPr id="347140" name="Group 4">
            <a:extLst>
              <a:ext uri="{FF2B5EF4-FFF2-40B4-BE49-F238E27FC236}">
                <a16:creationId xmlns:a16="http://schemas.microsoft.com/office/drawing/2014/main" xmlns="" id="{B3AFCD30-CAFD-4F84-A6C5-F97EAD0ACF3A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3573463"/>
            <a:ext cx="4427537" cy="2324100"/>
            <a:chOff x="930" y="2205"/>
            <a:chExt cx="2789" cy="1464"/>
          </a:xfrm>
        </p:grpSpPr>
        <p:pic>
          <p:nvPicPr>
            <p:cNvPr id="347141" name="Picture 5" descr="Resultado de imagem para Imagens de “calendário novembro 2019”">
              <a:extLst>
                <a:ext uri="{FF2B5EF4-FFF2-40B4-BE49-F238E27FC236}">
                  <a16:creationId xmlns:a16="http://schemas.microsoft.com/office/drawing/2014/main" xmlns="" id="{56866AE3-F5B6-4E74-8D77-D9170962E1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2205"/>
              <a:ext cx="2789" cy="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7142" name="Line 6">
              <a:extLst>
                <a:ext uri="{FF2B5EF4-FFF2-40B4-BE49-F238E27FC236}">
                  <a16:creationId xmlns:a16="http://schemas.microsoft.com/office/drawing/2014/main" xmlns="" id="{B05BD850-3396-49B4-8804-B54175D457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9" y="2341"/>
              <a:ext cx="1451" cy="22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7143" name="AutoShape 7">
              <a:extLst>
                <a:ext uri="{FF2B5EF4-FFF2-40B4-BE49-F238E27FC236}">
                  <a16:creationId xmlns:a16="http://schemas.microsoft.com/office/drawing/2014/main" xmlns="" id="{23D5169D-18B2-4105-99E2-AA61AAF5D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931"/>
              <a:ext cx="408" cy="408"/>
            </a:xfrm>
            <a:prstGeom prst="octagon">
              <a:avLst>
                <a:gd name="adj" fmla="val 29287"/>
              </a:avLst>
            </a:prstGeom>
            <a:noFill/>
            <a:ln w="254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>
            <a:extLst>
              <a:ext uri="{FF2B5EF4-FFF2-40B4-BE49-F238E27FC236}">
                <a16:creationId xmlns:a16="http://schemas.microsoft.com/office/drawing/2014/main" xmlns="" id="{8BC9EDAC-7850-4AA9-88A2-59F2EF395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141663"/>
            <a:ext cx="712946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3200">
                <a:solidFill>
                  <a:srgbClr val="CCFF33"/>
                </a:solidFill>
              </a:rPr>
              <a:t>Exemplo 1 - Prejuízo claro para as mulheres perto da aposentadoria em relação aos homens na mesma situação</a:t>
            </a:r>
          </a:p>
        </p:txBody>
      </p:sp>
      <p:pic>
        <p:nvPicPr>
          <p:cNvPr id="226309" name="Picture 5" descr="Resultado de imagem para Balança desequilibrada">
            <a:extLst>
              <a:ext uri="{FF2B5EF4-FFF2-40B4-BE49-F238E27FC236}">
                <a16:creationId xmlns:a16="http://schemas.microsoft.com/office/drawing/2014/main" xmlns="" id="{A6B2420C-012B-45D3-8640-27DB4874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3375"/>
            <a:ext cx="3095625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51" name="Picture 7" descr="Resultado de imagem para icone para homem">
            <a:extLst>
              <a:ext uri="{FF2B5EF4-FFF2-40B4-BE49-F238E27FC236}">
                <a16:creationId xmlns:a16="http://schemas.microsoft.com/office/drawing/2014/main" xmlns="" id="{5DE321CD-CEA9-409D-8C8B-708BACF34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938213" cy="108267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13352" name="WordArt 8">
            <a:extLst>
              <a:ext uri="{FF2B5EF4-FFF2-40B4-BE49-F238E27FC236}">
                <a16:creationId xmlns:a16="http://schemas.microsoft.com/office/drawing/2014/main" xmlns="" id="{D9511D16-9AC6-4238-91BC-4190E79775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1557338"/>
            <a:ext cx="5762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MS</a:t>
            </a:r>
          </a:p>
        </p:txBody>
      </p:sp>
      <p:sp>
        <p:nvSpPr>
          <p:cNvPr id="313353" name="WordArt 9">
            <a:extLst>
              <a:ext uri="{FF2B5EF4-FFF2-40B4-BE49-F238E27FC236}">
                <a16:creationId xmlns:a16="http://schemas.microsoft.com/office/drawing/2014/main" xmlns="" id="{F7033BA3-0C88-4560-BFBF-3E8E24E604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4941888"/>
            <a:ext cx="576263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313355" name="Rectangle 11">
            <a:extLst>
              <a:ext uri="{FF2B5EF4-FFF2-40B4-BE49-F238E27FC236}">
                <a16:creationId xmlns:a16="http://schemas.microsoft.com/office/drawing/2014/main" xmlns="" id="{EAB543D6-D5EE-4609-ACB2-533015010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404813"/>
            <a:ext cx="61928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00CC99"/>
                </a:solidFill>
              </a:rPr>
              <a:t>60 anos de idade e TC = 35 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1ª Regra: Pedágio=  1 dia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Terá integralidade e paridade</a:t>
            </a:r>
            <a:br>
              <a:rPr lang="pt-BR" altLang="pt-BR" sz="3200">
                <a:solidFill>
                  <a:srgbClr val="0099FF"/>
                </a:solidFill>
              </a:rPr>
            </a:br>
            <a:endParaRPr lang="pt-BR" altLang="pt-BR" sz="3200">
              <a:solidFill>
                <a:srgbClr val="0099FF"/>
              </a:solidFill>
            </a:endParaRPr>
          </a:p>
        </p:txBody>
      </p:sp>
      <p:pic>
        <p:nvPicPr>
          <p:cNvPr id="313356" name="Picture 12" descr="Resultado de imagem para icone para feminino">
            <a:extLst>
              <a:ext uri="{FF2B5EF4-FFF2-40B4-BE49-F238E27FC236}">
                <a16:creationId xmlns:a16="http://schemas.microsoft.com/office/drawing/2014/main" xmlns="" id="{E90DC519-AFC9-41B0-981D-8E5BA0F2E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57563"/>
            <a:ext cx="1008063" cy="1008062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313358" name="WordArt 14">
            <a:extLst>
              <a:ext uri="{FF2B5EF4-FFF2-40B4-BE49-F238E27FC236}">
                <a16:creationId xmlns:a16="http://schemas.microsoft.com/office/drawing/2014/main" xmlns="" id="{010FCA28-361E-415D-8543-C61E35845E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1700213"/>
            <a:ext cx="576263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313359" name="Rectangle 15">
            <a:extLst>
              <a:ext uri="{FF2B5EF4-FFF2-40B4-BE49-F238E27FC236}">
                <a16:creationId xmlns:a16="http://schemas.microsoft.com/office/drawing/2014/main" xmlns="" id="{41A959B1-AE66-4737-B4F5-8D54B1382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141663"/>
            <a:ext cx="58674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00CC99"/>
                </a:solidFill>
              </a:rPr>
              <a:t>55 anos de idade e TC = 30 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1ª Regra: Pedágio=  1 dia 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FF0066"/>
                </a:solidFill>
              </a:rPr>
              <a:t>Terá que esperar 2 anos para se aposentar, com integralidade e paridade. Em 2021 aos 57 anos</a:t>
            </a:r>
            <a:br>
              <a:rPr lang="pt-BR" altLang="pt-BR" sz="3200">
                <a:solidFill>
                  <a:srgbClr val="FF0066"/>
                </a:solidFill>
              </a:rPr>
            </a:br>
            <a:endParaRPr lang="pt-BR" altLang="pt-BR" sz="3200">
              <a:solidFill>
                <a:srgbClr val="FF0066"/>
              </a:solidFill>
            </a:endParaRPr>
          </a:p>
        </p:txBody>
      </p:sp>
      <p:sp>
        <p:nvSpPr>
          <p:cNvPr id="313360" name="WordArt 16">
            <a:extLst>
              <a:ext uri="{FF2B5EF4-FFF2-40B4-BE49-F238E27FC236}">
                <a16:creationId xmlns:a16="http://schemas.microsoft.com/office/drawing/2014/main" xmlns="" id="{0BB4963A-51D2-4C91-A015-57BC138AC4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4868863"/>
            <a:ext cx="5762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>
            <a:extLst>
              <a:ext uri="{FF2B5EF4-FFF2-40B4-BE49-F238E27FC236}">
                <a16:creationId xmlns:a16="http://schemas.microsoft.com/office/drawing/2014/main" xmlns="" id="{8BF0CA28-BC78-4E74-9946-19773CA79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141663"/>
            <a:ext cx="64817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3200">
                <a:solidFill>
                  <a:srgbClr val="CCFF33"/>
                </a:solidFill>
              </a:rPr>
              <a:t>Exemplo 2 - Ao se afastar no tempo o prejuízo das mulheres diminui, com o aumento do pedágio</a:t>
            </a:r>
          </a:p>
        </p:txBody>
      </p:sp>
      <p:pic>
        <p:nvPicPr>
          <p:cNvPr id="227336" name="Picture 8" descr="Balança um homem e uma mulher Foto gratuita">
            <a:extLst>
              <a:ext uri="{FF2B5EF4-FFF2-40B4-BE49-F238E27FC236}">
                <a16:creationId xmlns:a16="http://schemas.microsoft.com/office/drawing/2014/main" xmlns="" id="{B72307DA-867F-433B-99A8-91492B8CC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8913"/>
            <a:ext cx="4176712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 descr="Resultado de imagem para icone para homem">
            <a:extLst>
              <a:ext uri="{FF2B5EF4-FFF2-40B4-BE49-F238E27FC236}">
                <a16:creationId xmlns:a16="http://schemas.microsoft.com/office/drawing/2014/main" xmlns="" id="{406E848A-B95E-40B7-B189-DAF2EF588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938213" cy="108267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16419" name="WordArt 3">
            <a:extLst>
              <a:ext uri="{FF2B5EF4-FFF2-40B4-BE49-F238E27FC236}">
                <a16:creationId xmlns:a16="http://schemas.microsoft.com/office/drawing/2014/main" xmlns="" id="{30CD2BC3-CA76-4F51-8296-A532315A5F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1557338"/>
            <a:ext cx="5762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MS</a:t>
            </a:r>
          </a:p>
        </p:txBody>
      </p:sp>
      <p:sp>
        <p:nvSpPr>
          <p:cNvPr id="316421" name="Rectangle 5">
            <a:extLst>
              <a:ext uri="{FF2B5EF4-FFF2-40B4-BE49-F238E27FC236}">
                <a16:creationId xmlns:a16="http://schemas.microsoft.com/office/drawing/2014/main" xmlns="" id="{17A02DCB-B233-4B54-8ADE-418657473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404813"/>
            <a:ext cx="61928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00CC99"/>
                </a:solidFill>
              </a:rPr>
              <a:t>58 anos de idade e TC = 33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1ª Regra: Pedágio=  2 anos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Terá integralidade e paridade em 2023 aos 62 anos</a:t>
            </a:r>
            <a:br>
              <a:rPr lang="pt-BR" altLang="pt-BR" sz="3200">
                <a:solidFill>
                  <a:srgbClr val="0099FF"/>
                </a:solidFill>
              </a:rPr>
            </a:br>
            <a:endParaRPr lang="pt-BR" altLang="pt-BR" sz="3200">
              <a:solidFill>
                <a:srgbClr val="0099FF"/>
              </a:solidFill>
            </a:endParaRPr>
          </a:p>
        </p:txBody>
      </p:sp>
      <p:pic>
        <p:nvPicPr>
          <p:cNvPr id="316422" name="Picture 6" descr="Resultado de imagem para icone para feminino">
            <a:extLst>
              <a:ext uri="{FF2B5EF4-FFF2-40B4-BE49-F238E27FC236}">
                <a16:creationId xmlns:a16="http://schemas.microsoft.com/office/drawing/2014/main" xmlns="" id="{51F21096-AF4C-4683-9A95-5F1F38E0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57563"/>
            <a:ext cx="1008063" cy="1008062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316424" name="WordArt 8">
            <a:extLst>
              <a:ext uri="{FF2B5EF4-FFF2-40B4-BE49-F238E27FC236}">
                <a16:creationId xmlns:a16="http://schemas.microsoft.com/office/drawing/2014/main" xmlns="" id="{2EF13370-3947-4C2F-8E4C-970A897DEC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1700213"/>
            <a:ext cx="576263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316425" name="Rectangle 9">
            <a:extLst>
              <a:ext uri="{FF2B5EF4-FFF2-40B4-BE49-F238E27FC236}">
                <a16:creationId xmlns:a16="http://schemas.microsoft.com/office/drawing/2014/main" xmlns="" id="{A9B2246F-A32C-4374-A460-98DCC10FF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500438"/>
            <a:ext cx="61928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00CC99"/>
                </a:solidFill>
              </a:rPr>
              <a:t>53 anos de idade e TC = 28 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1ª Regra: Pedágio=  2 anos 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FF0066"/>
                </a:solidFill>
              </a:rPr>
              <a:t>Terá integralidade e paridade., em 2023, aos 57 anos</a:t>
            </a:r>
            <a:br>
              <a:rPr lang="pt-BR" altLang="pt-BR" sz="3200">
                <a:solidFill>
                  <a:srgbClr val="FF0066"/>
                </a:solidFill>
              </a:rPr>
            </a:br>
            <a:endParaRPr lang="pt-BR" altLang="pt-BR" sz="3200">
              <a:solidFill>
                <a:srgbClr val="FF0066"/>
              </a:solidFill>
            </a:endParaRPr>
          </a:p>
        </p:txBody>
      </p:sp>
      <p:sp>
        <p:nvSpPr>
          <p:cNvPr id="316426" name="WordArt 10">
            <a:extLst>
              <a:ext uri="{FF2B5EF4-FFF2-40B4-BE49-F238E27FC236}">
                <a16:creationId xmlns:a16="http://schemas.microsoft.com/office/drawing/2014/main" xmlns="" id="{E0EFAA77-0FD0-41FF-AC04-E855387BA1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4652963"/>
            <a:ext cx="5762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MS</a:t>
            </a:r>
          </a:p>
        </p:txBody>
      </p:sp>
      <p:sp>
        <p:nvSpPr>
          <p:cNvPr id="316427" name="WordArt 11">
            <a:extLst>
              <a:ext uri="{FF2B5EF4-FFF2-40B4-BE49-F238E27FC236}">
                <a16:creationId xmlns:a16="http://schemas.microsoft.com/office/drawing/2014/main" xmlns="" id="{35D876D8-B190-4120-8B19-1355AC3935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0" y="4795838"/>
            <a:ext cx="576263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xmlns="" id="{072C77DA-25BB-4587-A0B8-9EBFB8518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0"/>
            <a:ext cx="72358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pt-BR" altLang="pt-BR" sz="3200" b="1">
                <a:solidFill>
                  <a:srgbClr val="00CC99"/>
                </a:solidFill>
              </a:rPr>
              <a:t>– Aposentados antes da EC41 (até 31/12/2003)</a:t>
            </a:r>
            <a:br>
              <a:rPr lang="pt-BR" altLang="pt-BR" sz="3200" b="1">
                <a:solidFill>
                  <a:srgbClr val="00CC99"/>
                </a:solidFill>
              </a:rPr>
            </a:br>
            <a:r>
              <a:rPr lang="pt-BR" altLang="pt-BR" sz="3200" b="1">
                <a:solidFill>
                  <a:srgbClr val="00CC99"/>
                </a:solidFill>
              </a:rPr>
              <a:t/>
            </a:r>
            <a:br>
              <a:rPr lang="pt-BR" altLang="pt-BR" sz="3200" b="1">
                <a:solidFill>
                  <a:srgbClr val="00CC99"/>
                </a:solidFill>
              </a:rPr>
            </a:br>
            <a:r>
              <a:rPr lang="pt-BR" altLang="pt-BR" sz="3200" b="1">
                <a:solidFill>
                  <a:srgbClr val="CCFF33"/>
                </a:solidFill>
              </a:rPr>
              <a:t>– ingressaram antes da EC41 (até 31/12/2003)</a:t>
            </a:r>
            <a:br>
              <a:rPr lang="pt-BR" altLang="pt-BR" sz="3200" b="1">
                <a:solidFill>
                  <a:srgbClr val="CCFF33"/>
                </a:solidFill>
              </a:rPr>
            </a:br>
            <a:r>
              <a:rPr lang="pt-BR" altLang="pt-BR" sz="3200" b="1">
                <a:solidFill>
                  <a:srgbClr val="00CC99"/>
                </a:solidFill>
              </a:rPr>
              <a:t/>
            </a:r>
            <a:br>
              <a:rPr lang="pt-BR" altLang="pt-BR" sz="3200" b="1">
                <a:solidFill>
                  <a:srgbClr val="00CC99"/>
                </a:solidFill>
              </a:rPr>
            </a:br>
            <a:r>
              <a:rPr lang="pt-BR" altLang="pt-BR" sz="3200" b="1">
                <a:solidFill>
                  <a:srgbClr val="00CC99"/>
                </a:solidFill>
              </a:rPr>
              <a:t>– ingressaram após a EC41 e antes do início da Funpresp-Exe  </a:t>
            </a:r>
            <a:br>
              <a:rPr lang="pt-BR" altLang="pt-BR" sz="3200" b="1">
                <a:solidFill>
                  <a:srgbClr val="00CC99"/>
                </a:solidFill>
              </a:rPr>
            </a:br>
            <a:r>
              <a:rPr lang="pt-BR" altLang="pt-BR" sz="3200" b="1">
                <a:solidFill>
                  <a:srgbClr val="00CC99"/>
                </a:solidFill>
              </a:rPr>
              <a:t>(entre 01/01/2004 e 03/02/2013)</a:t>
            </a:r>
            <a:br>
              <a:rPr lang="pt-BR" altLang="pt-BR" sz="3200" b="1">
                <a:solidFill>
                  <a:srgbClr val="00CC99"/>
                </a:solidFill>
              </a:rPr>
            </a:br>
            <a:r>
              <a:rPr lang="pt-BR" altLang="pt-BR" sz="3200" b="1">
                <a:solidFill>
                  <a:srgbClr val="00CC99"/>
                </a:solidFill>
              </a:rPr>
              <a:t/>
            </a:r>
            <a:br>
              <a:rPr lang="pt-BR" altLang="pt-BR" sz="3200" b="1">
                <a:solidFill>
                  <a:srgbClr val="00CC99"/>
                </a:solidFill>
              </a:rPr>
            </a:br>
            <a:r>
              <a:rPr lang="pt-BR" altLang="pt-BR" sz="3200" b="1">
                <a:solidFill>
                  <a:srgbClr val="CCFF33"/>
                </a:solidFill>
              </a:rPr>
              <a:t>– ingressaram após a Funpresp-Exe (ou migraram após 04/02/2013) e antes da EC103/2019 ( 12/11/2019)</a:t>
            </a:r>
          </a:p>
        </p:txBody>
      </p:sp>
      <p:sp>
        <p:nvSpPr>
          <p:cNvPr id="4101" name="WordArt 5">
            <a:extLst>
              <a:ext uri="{FF2B5EF4-FFF2-40B4-BE49-F238E27FC236}">
                <a16:creationId xmlns:a16="http://schemas.microsoft.com/office/drawing/2014/main" xmlns="" id="{2B357C67-30E4-4F35-998A-17C21479A6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3141663"/>
            <a:ext cx="576262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4102" name="WordArt 6">
            <a:extLst>
              <a:ext uri="{FF2B5EF4-FFF2-40B4-BE49-F238E27FC236}">
                <a16:creationId xmlns:a16="http://schemas.microsoft.com/office/drawing/2014/main" xmlns="" id="{901B8F0F-0D98-45BB-B50A-0E9399AD6E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1484313"/>
            <a:ext cx="576262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4103" name="WordArt 7">
            <a:extLst>
              <a:ext uri="{FF2B5EF4-FFF2-40B4-BE49-F238E27FC236}">
                <a16:creationId xmlns:a16="http://schemas.microsoft.com/office/drawing/2014/main" xmlns="" id="{1E1825EF-4403-4A80-8BEE-3DECA914E3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5013325"/>
            <a:ext cx="57626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  <p:sp>
        <p:nvSpPr>
          <p:cNvPr id="4104" name="WordArt 8">
            <a:extLst>
              <a:ext uri="{FF2B5EF4-FFF2-40B4-BE49-F238E27FC236}">
                <a16:creationId xmlns:a16="http://schemas.microsoft.com/office/drawing/2014/main" xmlns="" id="{7336116B-A599-407B-9CB6-BA2C9A9C51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576263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1ª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>
            <a:extLst>
              <a:ext uri="{FF2B5EF4-FFF2-40B4-BE49-F238E27FC236}">
                <a16:creationId xmlns:a16="http://schemas.microsoft.com/office/drawing/2014/main" xmlns="" id="{9F6CDB48-FA71-480D-928B-DBA5EFEE0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141663"/>
            <a:ext cx="65532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3200">
                <a:solidFill>
                  <a:srgbClr val="CCFF33"/>
                </a:solidFill>
              </a:rPr>
              <a:t>Exemplos 3 e 4 - A 1ª Regra vai sendo vantajosa ao faltar apenas alguns anos para a aposentadoria</a:t>
            </a:r>
          </a:p>
        </p:txBody>
      </p:sp>
      <p:pic>
        <p:nvPicPr>
          <p:cNvPr id="229381" name="Picture 5" descr="Resultado de imagem para imagem de bandeira quadriculada">
            <a:extLst>
              <a:ext uri="{FF2B5EF4-FFF2-40B4-BE49-F238E27FC236}">
                <a16:creationId xmlns:a16="http://schemas.microsoft.com/office/drawing/2014/main" xmlns="" id="{699230B8-3E9E-4040-B272-E02A2EEB2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22320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 descr="Resultado de imagem para icone para homem">
            <a:extLst>
              <a:ext uri="{FF2B5EF4-FFF2-40B4-BE49-F238E27FC236}">
                <a16:creationId xmlns:a16="http://schemas.microsoft.com/office/drawing/2014/main" xmlns="" id="{47085074-DB3E-47B3-AB6B-E7633D72D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938213" cy="108267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17443" name="WordArt 3">
            <a:extLst>
              <a:ext uri="{FF2B5EF4-FFF2-40B4-BE49-F238E27FC236}">
                <a16:creationId xmlns:a16="http://schemas.microsoft.com/office/drawing/2014/main" xmlns="" id="{A75997DF-CFD0-49BC-8B23-3A8D286F5E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1557338"/>
            <a:ext cx="5762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MS</a:t>
            </a:r>
          </a:p>
        </p:txBody>
      </p:sp>
      <p:sp>
        <p:nvSpPr>
          <p:cNvPr id="317444" name="Rectangle 4">
            <a:extLst>
              <a:ext uri="{FF2B5EF4-FFF2-40B4-BE49-F238E27FC236}">
                <a16:creationId xmlns:a16="http://schemas.microsoft.com/office/drawing/2014/main" xmlns="" id="{66D69827-D5C6-4241-A3E5-594CD1734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404813"/>
            <a:ext cx="61928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00CC99"/>
                </a:solidFill>
              </a:rPr>
              <a:t>56 anos de idade e TC = 31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1ª Regra: Pedágio=  4 anos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Terá integralidade e paridade em 2027 aos 64 anos</a:t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/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/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2ª Regra: Pontuação= 95, em 2023 mas teria que ter 100 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FF0066"/>
                </a:solidFill>
              </a:rPr>
              <a:t>Terá que esperar até 2028, aos 65 anos para ter 105 pontos, com  integralidade e paridade</a:t>
            </a:r>
          </a:p>
        </p:txBody>
      </p:sp>
      <p:sp>
        <p:nvSpPr>
          <p:cNvPr id="317446" name="WordArt 6">
            <a:extLst>
              <a:ext uri="{FF2B5EF4-FFF2-40B4-BE49-F238E27FC236}">
                <a16:creationId xmlns:a16="http://schemas.microsoft.com/office/drawing/2014/main" xmlns="" id="{5F32B26C-C6B0-428B-88CB-877538AB44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1700213"/>
            <a:ext cx="576263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7" name="Picture 3" descr="Resultado de imagem para icone para feminino">
            <a:extLst>
              <a:ext uri="{FF2B5EF4-FFF2-40B4-BE49-F238E27FC236}">
                <a16:creationId xmlns:a16="http://schemas.microsoft.com/office/drawing/2014/main" xmlns="" id="{7F453D50-0E83-436B-A983-D1C506620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1008062" cy="1008062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349189" name="Rectangle 5">
            <a:extLst>
              <a:ext uri="{FF2B5EF4-FFF2-40B4-BE49-F238E27FC236}">
                <a16:creationId xmlns:a16="http://schemas.microsoft.com/office/drawing/2014/main" xmlns="" id="{AC6D5BEE-255D-4304-8FC4-97E92571D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42875"/>
            <a:ext cx="67691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00CC99"/>
                </a:solidFill>
              </a:rPr>
              <a:t>49 anos de idade e TC = 24 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1ª Regra: Pedágio=  6 anos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Terá integralidade e paridade em 2031 aos 61 anos</a:t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/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 </a:t>
            </a:r>
            <a:r>
              <a:rPr lang="pt-BR" altLang="pt-BR" sz="3200">
                <a:solidFill>
                  <a:srgbClr val="CCFF33"/>
                </a:solidFill>
              </a:rPr>
              <a:t>2ª Regra: Pontuação= 85, em 2025, mas teria que ter 92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FF0066"/>
                </a:solidFill>
              </a:rPr>
              <a:t>Terá que esperar até 2032, </a:t>
            </a:r>
            <a:br>
              <a:rPr lang="pt-BR" altLang="pt-BR" sz="3200">
                <a:solidFill>
                  <a:srgbClr val="FF0066"/>
                </a:solidFill>
              </a:rPr>
            </a:br>
            <a:r>
              <a:rPr lang="pt-BR" altLang="pt-BR" sz="3200">
                <a:solidFill>
                  <a:srgbClr val="FF0066"/>
                </a:solidFill>
              </a:rPr>
              <a:t>aos 62, com apenas 94% da média, ou só em 2033, aos 63 anos, para ter integralidade</a:t>
            </a:r>
          </a:p>
        </p:txBody>
      </p:sp>
      <p:sp>
        <p:nvSpPr>
          <p:cNvPr id="349191" name="WordArt 7">
            <a:extLst>
              <a:ext uri="{FF2B5EF4-FFF2-40B4-BE49-F238E27FC236}">
                <a16:creationId xmlns:a16="http://schemas.microsoft.com/office/drawing/2014/main" xmlns="" id="{4567AE21-EB22-4EC9-9067-04A8076603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1557338"/>
            <a:ext cx="5762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MS</a:t>
            </a:r>
          </a:p>
        </p:txBody>
      </p:sp>
      <p:sp>
        <p:nvSpPr>
          <p:cNvPr id="349192" name="WordArt 8">
            <a:extLst>
              <a:ext uri="{FF2B5EF4-FFF2-40B4-BE49-F238E27FC236}">
                <a16:creationId xmlns:a16="http://schemas.microsoft.com/office/drawing/2014/main" xmlns="" id="{96A29131-1D9F-400C-A6A0-3CE6F3CD7E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1700213"/>
            <a:ext cx="576263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Rectangle 4">
            <a:extLst>
              <a:ext uri="{FF2B5EF4-FFF2-40B4-BE49-F238E27FC236}">
                <a16:creationId xmlns:a16="http://schemas.microsoft.com/office/drawing/2014/main" xmlns="" id="{8DDF933B-C736-4A3D-AD71-82F0223CF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141663"/>
            <a:ext cx="66976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3200">
                <a:solidFill>
                  <a:srgbClr val="CCFF33"/>
                </a:solidFill>
              </a:rPr>
              <a:t>Exemplos 5, 6 e 7 - Quanto mais longe da aposentadoria a situação se inverte a 2ª Regra é melhor</a:t>
            </a:r>
          </a:p>
        </p:txBody>
      </p:sp>
      <p:pic>
        <p:nvPicPr>
          <p:cNvPr id="230405" name="Picture 5" descr="Resultado de imagem para imagem de longo caminho a percorrer">
            <a:extLst>
              <a:ext uri="{FF2B5EF4-FFF2-40B4-BE49-F238E27FC236}">
                <a16:creationId xmlns:a16="http://schemas.microsoft.com/office/drawing/2014/main" xmlns="" id="{B474F6BE-E2F3-4072-81B9-FD3DC5784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8913"/>
            <a:ext cx="2881313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 descr="Resultado de imagem para icone para homem">
            <a:extLst>
              <a:ext uri="{FF2B5EF4-FFF2-40B4-BE49-F238E27FC236}">
                <a16:creationId xmlns:a16="http://schemas.microsoft.com/office/drawing/2014/main" xmlns="" id="{7FFA2472-F136-4188-8050-D3A6F80A5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938213" cy="108267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19491" name="WordArt 3">
            <a:extLst>
              <a:ext uri="{FF2B5EF4-FFF2-40B4-BE49-F238E27FC236}">
                <a16:creationId xmlns:a16="http://schemas.microsoft.com/office/drawing/2014/main" xmlns="" id="{CA91B36B-9804-42B3-9971-B57AC08ED9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1557338"/>
            <a:ext cx="5762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MS</a:t>
            </a:r>
          </a:p>
        </p:txBody>
      </p:sp>
      <p:sp>
        <p:nvSpPr>
          <p:cNvPr id="319492" name="Rectangle 4">
            <a:extLst>
              <a:ext uri="{FF2B5EF4-FFF2-40B4-BE49-F238E27FC236}">
                <a16:creationId xmlns:a16="http://schemas.microsoft.com/office/drawing/2014/main" xmlns="" id="{98BDC815-1FB2-41B7-ABAD-97E17FF40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04813"/>
            <a:ext cx="61928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00CC99"/>
                </a:solidFill>
              </a:rPr>
              <a:t>54 anos de idade e TC = 29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1ª Regra: Pedágio=  6 amos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FF0066"/>
                </a:solidFill>
              </a:rPr>
              <a:t>Terá integralidade e paridade em 2031 aos 66 anos</a:t>
            </a:r>
            <a:br>
              <a:rPr lang="pt-BR" altLang="pt-BR" sz="3200">
                <a:solidFill>
                  <a:srgbClr val="FF0066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/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/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2ª Regra: Pontuação= 95, em 2025 mas deveria ter 102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Terá integralidade e paridade em 2030 aos 65 anos, TC- 40, pontuação= 105</a:t>
            </a:r>
            <a:br>
              <a:rPr lang="pt-BR" altLang="pt-BR" sz="3200">
                <a:solidFill>
                  <a:srgbClr val="0099FF"/>
                </a:solidFill>
              </a:rPr>
            </a:br>
            <a:endParaRPr lang="pt-BR" altLang="pt-BR" sz="3200">
              <a:solidFill>
                <a:srgbClr val="0099FF"/>
              </a:solidFill>
            </a:endParaRPr>
          </a:p>
        </p:txBody>
      </p:sp>
      <p:sp>
        <p:nvSpPr>
          <p:cNvPr id="319493" name="WordArt 5">
            <a:extLst>
              <a:ext uri="{FF2B5EF4-FFF2-40B4-BE49-F238E27FC236}">
                <a16:creationId xmlns:a16="http://schemas.microsoft.com/office/drawing/2014/main" xmlns="" id="{DBE0DB9D-E5CC-4120-889D-57F53A55A5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1700213"/>
            <a:ext cx="576263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5" name="Picture 3" descr="Resultado de imagem para icone para feminino">
            <a:extLst>
              <a:ext uri="{FF2B5EF4-FFF2-40B4-BE49-F238E27FC236}">
                <a16:creationId xmlns:a16="http://schemas.microsoft.com/office/drawing/2014/main" xmlns="" id="{9FC82283-EA87-4C49-8F7F-00F12E2F0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1008062" cy="1008063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320517" name="Rectangle 5">
            <a:extLst>
              <a:ext uri="{FF2B5EF4-FFF2-40B4-BE49-F238E27FC236}">
                <a16:creationId xmlns:a16="http://schemas.microsoft.com/office/drawing/2014/main" xmlns="" id="{4F049AF8-366B-4D2B-955D-725190D1F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15888"/>
            <a:ext cx="6697662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00CC99"/>
                </a:solidFill>
              </a:rPr>
              <a:t>46 anos de idade e TC = 20 </a:t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>1ª Regra: Pedágio=  10 anos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Terá integralidade e paridade em 2039 aos 66 anos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/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 </a:t>
            </a:r>
            <a:r>
              <a:rPr lang="pt-BR" altLang="pt-BR" sz="3200" dirty="0">
                <a:solidFill>
                  <a:srgbClr val="CCFF33"/>
                </a:solidFill>
              </a:rPr>
              <a:t>2ª Regra: Pontuação= 86, em 2029 mas deveria ter 96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Terá integralidade e paridade em 2036 aos 63 anos e TC= 37, pontuação= 100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/>
            </a:r>
            <a:br>
              <a:rPr lang="pt-BR" altLang="pt-BR" sz="3200" dirty="0">
                <a:solidFill>
                  <a:srgbClr val="0099FF"/>
                </a:solidFill>
              </a:rPr>
            </a:br>
            <a:endParaRPr lang="pt-BR" altLang="pt-BR" sz="3200" dirty="0">
              <a:solidFill>
                <a:srgbClr val="0099FF"/>
              </a:solidFill>
            </a:endParaRPr>
          </a:p>
        </p:txBody>
      </p:sp>
      <p:sp>
        <p:nvSpPr>
          <p:cNvPr id="320518" name="WordArt 6">
            <a:extLst>
              <a:ext uri="{FF2B5EF4-FFF2-40B4-BE49-F238E27FC236}">
                <a16:creationId xmlns:a16="http://schemas.microsoft.com/office/drawing/2014/main" xmlns="" id="{C2BCEDD9-9B73-4550-BB4B-C5F8887B9E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1557338"/>
            <a:ext cx="5762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MS</a:t>
            </a:r>
          </a:p>
        </p:txBody>
      </p:sp>
      <p:sp>
        <p:nvSpPr>
          <p:cNvPr id="320519" name="WordArt 7">
            <a:extLst>
              <a:ext uri="{FF2B5EF4-FFF2-40B4-BE49-F238E27FC236}">
                <a16:creationId xmlns:a16="http://schemas.microsoft.com/office/drawing/2014/main" xmlns="" id="{7261654E-42F3-4763-8B5C-B0F2AE2926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1700213"/>
            <a:ext cx="576263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 descr="Resultado de imagem para icone para homem">
            <a:extLst>
              <a:ext uri="{FF2B5EF4-FFF2-40B4-BE49-F238E27FC236}">
                <a16:creationId xmlns:a16="http://schemas.microsoft.com/office/drawing/2014/main" xmlns="" id="{50FB58B4-8311-4461-A100-5BA702B8D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938213" cy="108267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21539" name="WordArt 3">
            <a:extLst>
              <a:ext uri="{FF2B5EF4-FFF2-40B4-BE49-F238E27FC236}">
                <a16:creationId xmlns:a16="http://schemas.microsoft.com/office/drawing/2014/main" xmlns="" id="{7E3FA369-FA45-4054-BE6B-AE0E6D4F7F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1557338"/>
            <a:ext cx="5762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MS</a:t>
            </a:r>
          </a:p>
        </p:txBody>
      </p:sp>
      <p:sp>
        <p:nvSpPr>
          <p:cNvPr id="321540" name="Rectangle 4">
            <a:extLst>
              <a:ext uri="{FF2B5EF4-FFF2-40B4-BE49-F238E27FC236}">
                <a16:creationId xmlns:a16="http://schemas.microsoft.com/office/drawing/2014/main" xmlns="" id="{F95F4B05-5351-4EDF-8586-0D725E55A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04813"/>
            <a:ext cx="61928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00CC99"/>
                </a:solidFill>
              </a:rPr>
              <a:t>50 anos de idade e TC = 22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1ª Regra: Pedágio=  13 amos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FF0066"/>
                </a:solidFill>
              </a:rPr>
              <a:t>Em 2044 cai na compulsória, aos 75 amos, com 100% da média e sem integralidade</a:t>
            </a:r>
            <a:br>
              <a:rPr lang="pt-BR" altLang="pt-BR" sz="3200">
                <a:solidFill>
                  <a:srgbClr val="FF0066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/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2ª Regra: Pontuação= 98, em 2032, mas deveria ter 105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Terá integralidade e paridade em 2036 aos 67 anos, TC- 38, pontuação= 105</a:t>
            </a:r>
            <a:br>
              <a:rPr lang="pt-BR" altLang="pt-BR" sz="3200">
                <a:solidFill>
                  <a:srgbClr val="0099FF"/>
                </a:solidFill>
              </a:rPr>
            </a:br>
            <a:endParaRPr lang="pt-BR" altLang="pt-BR" sz="3200">
              <a:solidFill>
                <a:srgbClr val="0099FF"/>
              </a:solidFill>
            </a:endParaRPr>
          </a:p>
        </p:txBody>
      </p:sp>
      <p:sp>
        <p:nvSpPr>
          <p:cNvPr id="321541" name="WordArt 5">
            <a:extLst>
              <a:ext uri="{FF2B5EF4-FFF2-40B4-BE49-F238E27FC236}">
                <a16:creationId xmlns:a16="http://schemas.microsoft.com/office/drawing/2014/main" xmlns="" id="{D1CBD57E-0536-441B-ACFD-ED59B3AF6E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1700213"/>
            <a:ext cx="576263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3" name="WordArt 5">
            <a:extLst>
              <a:ext uri="{FF2B5EF4-FFF2-40B4-BE49-F238E27FC236}">
                <a16:creationId xmlns:a16="http://schemas.microsoft.com/office/drawing/2014/main" xmlns="" id="{FBB5FCE4-FE2F-4E01-9083-055FC8B919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600450" cy="2303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Tenho</a:t>
            </a:r>
          </a:p>
          <a:p>
            <a:r>
              <a:rPr lang="pt-BR" sz="3600" kern="1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Direito</a:t>
            </a:r>
          </a:p>
          <a:p>
            <a:r>
              <a:rPr lang="pt-BR" sz="3600" kern="1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Adquirido?</a:t>
            </a:r>
          </a:p>
        </p:txBody>
      </p:sp>
      <p:pic>
        <p:nvPicPr>
          <p:cNvPr id="160774" name="Picture 6" descr="Resultado de imagem para imagem de interrogação">
            <a:extLst>
              <a:ext uri="{FF2B5EF4-FFF2-40B4-BE49-F238E27FC236}">
                <a16:creationId xmlns:a16="http://schemas.microsoft.com/office/drawing/2014/main" xmlns="" id="{5B9E24B4-9119-45DD-A343-06457C9E5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2205038"/>
            <a:ext cx="3695700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xmlns="" id="{4EEDCEBE-43D6-47CC-B05B-2FE22E9D5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88913"/>
            <a:ext cx="56515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0099FF"/>
                </a:solidFill>
              </a:rPr>
              <a:t>SIM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nas regras anteriores, se os critérios de aposentadoria e pensão tiverem sido atingidos antes da EC, a qualquer tempo</a:t>
            </a:r>
            <a:r>
              <a:rPr lang="pt-BR" altLang="pt-BR" sz="3200" dirty="0">
                <a:solidFill>
                  <a:srgbClr val="CCCCFF"/>
                </a:solidFill>
              </a:rPr>
              <a:t/>
            </a:r>
            <a:br>
              <a:rPr lang="pt-BR" altLang="pt-BR" sz="3200" dirty="0">
                <a:solidFill>
                  <a:srgbClr val="CCCCFF"/>
                </a:solidFill>
              </a:rPr>
            </a:br>
            <a:r>
              <a:rPr lang="pt-BR" altLang="pt-BR" sz="3200" dirty="0">
                <a:solidFill>
                  <a:srgbClr val="CCCCFF"/>
                </a:solidFill>
              </a:rPr>
              <a:t/>
            </a:r>
            <a:br>
              <a:rPr lang="pt-BR" altLang="pt-BR" sz="3200" dirty="0">
                <a:solidFill>
                  <a:srgbClr val="CCCCFF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NÃO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o abono permanência só será concedido como antes, até que a nova Lei e não vale para aposentadoria proporcional ao TC</a:t>
            </a:r>
          </a:p>
        </p:txBody>
      </p:sp>
      <p:pic>
        <p:nvPicPr>
          <p:cNvPr id="324612" name="Picture 4" descr="Resultado de imagem para Imagens de like">
            <a:extLst>
              <a:ext uri="{FF2B5EF4-FFF2-40B4-BE49-F238E27FC236}">
                <a16:creationId xmlns:a16="http://schemas.microsoft.com/office/drawing/2014/main" xmlns="" id="{E0272C0C-0361-4F02-A89A-E7717EAC6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2600"/>
            <a:ext cx="25558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6" name="Picture 8" descr="Resultado de imagem para Imagens de unlike">
            <a:extLst>
              <a:ext uri="{FF2B5EF4-FFF2-40B4-BE49-F238E27FC236}">
                <a16:creationId xmlns:a16="http://schemas.microsoft.com/office/drawing/2014/main" xmlns="" id="{29F90FFB-76FB-4283-9766-C7DFAADA5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2476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8" name="Picture 6" descr="Resultado de imagem para Imagens de bebês">
            <a:extLst>
              <a:ext uri="{FF2B5EF4-FFF2-40B4-BE49-F238E27FC236}">
                <a16:creationId xmlns:a16="http://schemas.microsoft.com/office/drawing/2014/main" xmlns="" id="{EF1D14F2-E0FF-442B-BA5D-CCBBAE9EE7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13100"/>
            <a:ext cx="3527425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9" name="WordArt 7">
            <a:extLst>
              <a:ext uri="{FF2B5EF4-FFF2-40B4-BE49-F238E27FC236}">
                <a16:creationId xmlns:a16="http://schemas.microsoft.com/office/drawing/2014/main" xmlns="" id="{319237F7-9860-463C-A792-F8E28D5D50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600450" cy="2303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Ainda</a:t>
            </a:r>
          </a:p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vou</a:t>
            </a:r>
          </a:p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entrar!</a:t>
            </a:r>
          </a:p>
        </p:txBody>
      </p:sp>
      <p:sp>
        <p:nvSpPr>
          <p:cNvPr id="223240" name="WordArt 8">
            <a:extLst>
              <a:ext uri="{FF2B5EF4-FFF2-40B4-BE49-F238E27FC236}">
                <a16:creationId xmlns:a16="http://schemas.microsoft.com/office/drawing/2014/main" xmlns="" id="{506725BF-8835-4DE8-BAB5-AD7D55C45C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4076700"/>
            <a:ext cx="1152525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5ª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>
            <a:extLst>
              <a:ext uri="{FF2B5EF4-FFF2-40B4-BE49-F238E27FC236}">
                <a16:creationId xmlns:a16="http://schemas.microsoft.com/office/drawing/2014/main" xmlns="" id="{00BA4277-AF6B-4AA0-81DE-868CEED73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288925"/>
            <a:ext cx="6948487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pt-BR" altLang="pt-BR" sz="3200" b="1">
                <a:solidFill>
                  <a:srgbClr val="FFCC00"/>
                </a:solidFill>
              </a:rPr>
              <a:t>Foram criadas 2 novas gerações:</a:t>
            </a:r>
          </a:p>
          <a:p>
            <a:pPr algn="l" eaLnBrk="1" hangingPunct="1"/>
            <a:endParaRPr lang="pt-BR" altLang="pt-BR" sz="3200" b="1">
              <a:solidFill>
                <a:srgbClr val="00CC99"/>
              </a:solidFill>
            </a:endParaRPr>
          </a:p>
          <a:p>
            <a:pPr algn="l" eaLnBrk="1" hangingPunct="1"/>
            <a:r>
              <a:rPr lang="pt-BR" altLang="pt-BR" sz="3200" b="1">
                <a:solidFill>
                  <a:srgbClr val="00CC99"/>
                </a:solidFill>
              </a:rPr>
              <a:t>- ingressantes após a EC103/2019 (13/11/2019) e antes da nova Lei Complementar – Ficarão na nova Regra de Transição</a:t>
            </a:r>
            <a:br>
              <a:rPr lang="pt-BR" altLang="pt-BR" sz="3200" b="1">
                <a:solidFill>
                  <a:srgbClr val="00CC99"/>
                </a:solidFill>
              </a:rPr>
            </a:br>
            <a:endParaRPr lang="pt-BR" altLang="pt-BR" sz="3200" b="1">
              <a:solidFill>
                <a:srgbClr val="00CC99"/>
              </a:solidFill>
            </a:endParaRPr>
          </a:p>
          <a:p>
            <a:pPr algn="l" eaLnBrk="1" hangingPunct="1"/>
            <a:r>
              <a:rPr lang="pt-BR" altLang="pt-BR" sz="3200" b="1">
                <a:solidFill>
                  <a:srgbClr val="CCCCFF"/>
                </a:solidFill>
              </a:rPr>
              <a:t>– ingressantes após a publicação da Lei Complementar que regulará os benefícios do RPPS, prevista na EC103/2019</a:t>
            </a:r>
          </a:p>
        </p:txBody>
      </p:sp>
      <p:sp>
        <p:nvSpPr>
          <p:cNvPr id="103429" name="WordArt 5">
            <a:extLst>
              <a:ext uri="{FF2B5EF4-FFF2-40B4-BE49-F238E27FC236}">
                <a16:creationId xmlns:a16="http://schemas.microsoft.com/office/drawing/2014/main" xmlns="" id="{1C0593FF-3003-4F12-A3C3-FC908887C2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4149725"/>
            <a:ext cx="576263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6ª</a:t>
            </a:r>
          </a:p>
        </p:txBody>
      </p:sp>
      <p:sp>
        <p:nvSpPr>
          <p:cNvPr id="103430" name="WordArt 6">
            <a:extLst>
              <a:ext uri="{FF2B5EF4-FFF2-40B4-BE49-F238E27FC236}">
                <a16:creationId xmlns:a16="http://schemas.microsoft.com/office/drawing/2014/main" xmlns="" id="{D2017476-52CE-406E-968F-9F441E056B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1484313"/>
            <a:ext cx="576262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5ª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xmlns="" id="{BBD203B0-C7F3-470B-87C2-2069BB5FA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60350"/>
            <a:ext cx="66960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CCCCFF"/>
                </a:solidFill>
              </a:rPr>
              <a:t>- </a:t>
            </a:r>
            <a:r>
              <a:rPr lang="pt-BR" altLang="pt-BR" sz="3200" dirty="0">
                <a:solidFill>
                  <a:srgbClr val="00CC99"/>
                </a:solidFill>
              </a:rPr>
              <a:t>Para os que entrarem após a EC e antes que a Lei mude tudo:</a:t>
            </a:r>
            <a:endParaRPr lang="pt-BR" altLang="pt-BR" sz="3200" dirty="0">
              <a:solidFill>
                <a:srgbClr val="CC0000"/>
              </a:solidFill>
            </a:endParaRPr>
          </a:p>
        </p:txBody>
      </p:sp>
      <p:sp>
        <p:nvSpPr>
          <p:cNvPr id="326659" name="AutoShape 3" descr="Resultado de imagem para Imagens “passagem do tempo”">
            <a:extLst>
              <a:ext uri="{FF2B5EF4-FFF2-40B4-BE49-F238E27FC236}">
                <a16:creationId xmlns:a16="http://schemas.microsoft.com/office/drawing/2014/main" xmlns="" id="{3CBE9DC7-9AA0-47AC-B16D-4A4C5C1F75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52913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6660" name="AutoShape 4" descr="Resultado de imagem para Imagens “passagem do tempo”">
            <a:extLst>
              <a:ext uri="{FF2B5EF4-FFF2-40B4-BE49-F238E27FC236}">
                <a16:creationId xmlns:a16="http://schemas.microsoft.com/office/drawing/2014/main" xmlns="" id="{3937512A-D3E0-41E1-9242-E47CB12E48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9975" y="404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6661" name="AutoShape 5" descr="Resultado de imagem para Imagens “passagem do tempo”">
            <a:extLst>
              <a:ext uri="{FF2B5EF4-FFF2-40B4-BE49-F238E27FC236}">
                <a16:creationId xmlns:a16="http://schemas.microsoft.com/office/drawing/2014/main" xmlns="" id="{86148E4E-965C-46FF-B67F-88FFCAE279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03925" y="248443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6662" name="AutoShape 6" descr="Resultado de imagem para Imagens “passagem do tempo”">
            <a:extLst>
              <a:ext uri="{FF2B5EF4-FFF2-40B4-BE49-F238E27FC236}">
                <a16:creationId xmlns:a16="http://schemas.microsoft.com/office/drawing/2014/main" xmlns="" id="{C959F77A-4F3F-417E-ACB4-849793D75F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03925" y="248443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6664" name="WordArt 8">
            <a:extLst>
              <a:ext uri="{FF2B5EF4-FFF2-40B4-BE49-F238E27FC236}">
                <a16:creationId xmlns:a16="http://schemas.microsoft.com/office/drawing/2014/main" xmlns="" id="{69C2270F-1D76-41EE-8B77-F2B69EBF7D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3938" y="3068638"/>
            <a:ext cx="5762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MS</a:t>
            </a:r>
          </a:p>
        </p:txBody>
      </p:sp>
      <p:pic>
        <p:nvPicPr>
          <p:cNvPr id="326666" name="Picture 10" descr="Resultado de imagem para icone para feminino">
            <a:extLst>
              <a:ext uri="{FF2B5EF4-FFF2-40B4-BE49-F238E27FC236}">
                <a16:creationId xmlns:a16="http://schemas.microsoft.com/office/drawing/2014/main" xmlns="" id="{B0EE8EAF-5C27-41A5-A255-A6133921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89138"/>
            <a:ext cx="1008063" cy="1008062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26667" name="Picture 11" descr="Resultado de imagem para icone para homem">
            <a:extLst>
              <a:ext uri="{FF2B5EF4-FFF2-40B4-BE49-F238E27FC236}">
                <a16:creationId xmlns:a16="http://schemas.microsoft.com/office/drawing/2014/main" xmlns="" id="{A86F24AC-8BD9-4ABB-A55E-05B8A3F2F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916113"/>
            <a:ext cx="938213" cy="108267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26670" name="Rectangle 14">
            <a:extLst>
              <a:ext uri="{FF2B5EF4-FFF2-40B4-BE49-F238E27FC236}">
                <a16:creationId xmlns:a16="http://schemas.microsoft.com/office/drawing/2014/main" xmlns="" id="{06056DEE-CF38-4D23-B556-796E5C57B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3213100"/>
            <a:ext cx="61198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FF0066"/>
                </a:solidFill>
              </a:rPr>
              <a:t>		  62 anos</a:t>
            </a:r>
            <a:r>
              <a:rPr lang="pt-BR" altLang="pt-BR" sz="3200">
                <a:solidFill>
                  <a:srgbClr val="CCFF33"/>
                </a:solidFill>
              </a:rPr>
              <a:t>    </a:t>
            </a:r>
            <a:r>
              <a:rPr lang="pt-BR" altLang="pt-BR" sz="3200">
                <a:solidFill>
                  <a:srgbClr val="0099FF"/>
                </a:solidFill>
              </a:rPr>
              <a:t>65 anos</a:t>
            </a:r>
          </a:p>
        </p:txBody>
      </p:sp>
      <p:sp>
        <p:nvSpPr>
          <p:cNvPr id="326671" name="WordArt 15">
            <a:extLst>
              <a:ext uri="{FF2B5EF4-FFF2-40B4-BE49-F238E27FC236}">
                <a16:creationId xmlns:a16="http://schemas.microsoft.com/office/drawing/2014/main" xmlns="" id="{D15C5867-96D8-48B8-B823-202F75CA40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2133600"/>
            <a:ext cx="1079500" cy="8651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5ª</a:t>
            </a:r>
          </a:p>
        </p:txBody>
      </p:sp>
      <p:sp>
        <p:nvSpPr>
          <p:cNvPr id="326672" name="Rectangle 16">
            <a:extLst>
              <a:ext uri="{FF2B5EF4-FFF2-40B4-BE49-F238E27FC236}">
                <a16:creationId xmlns:a16="http://schemas.microsoft.com/office/drawing/2014/main" xmlns="" id="{6A1D12F2-953B-4C17-9428-E43B81C22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157788"/>
            <a:ext cx="72723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>
                <a:solidFill>
                  <a:srgbClr val="CCCCFF"/>
                </a:solidFill>
              </a:rPr>
              <a:t>TC= 25,  10 anos no serviço público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5" name="Picture 9" descr="Resultado de imagem para Imagens de idosos felizes">
            <a:extLst>
              <a:ext uri="{FF2B5EF4-FFF2-40B4-BE49-F238E27FC236}">
                <a16:creationId xmlns:a16="http://schemas.microsoft.com/office/drawing/2014/main" xmlns="" id="{750F3CBB-4FA1-4E3A-9579-D318491C2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38163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66" name="WordArt 10">
            <a:extLst>
              <a:ext uri="{FF2B5EF4-FFF2-40B4-BE49-F238E27FC236}">
                <a16:creationId xmlns:a16="http://schemas.microsoft.com/office/drawing/2014/main" xmlns="" id="{BC63DC71-2F55-4C86-B472-810A86FE09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3213100"/>
            <a:ext cx="36004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Aposentei!</a:t>
            </a:r>
          </a:p>
          <a:p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Algo a ver</a:t>
            </a:r>
          </a:p>
          <a:p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com isso?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6" name="Text Box 4">
            <a:extLst>
              <a:ext uri="{FF2B5EF4-FFF2-40B4-BE49-F238E27FC236}">
                <a16:creationId xmlns:a16="http://schemas.microsoft.com/office/drawing/2014/main" xmlns="" id="{0B7EF602-1515-45F3-A7DA-7A28EAE62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88913"/>
            <a:ext cx="51847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CC00"/>
                </a:solidFill>
              </a:rPr>
              <a:t>Fim da isenção de 2x o teto para portador de doença grave</a:t>
            </a:r>
            <a:endParaRPr lang="pt-BR" altLang="pt-BR"/>
          </a:p>
        </p:txBody>
      </p:sp>
      <p:pic>
        <p:nvPicPr>
          <p:cNvPr id="325638" name="Picture 6" descr="Resultado de imagem para Imagens de alvo">
            <a:extLst>
              <a:ext uri="{FF2B5EF4-FFF2-40B4-BE49-F238E27FC236}">
                <a16:creationId xmlns:a16="http://schemas.microsoft.com/office/drawing/2014/main" xmlns="" id="{31F31C4D-9336-41B8-9F11-F13E18FD0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2160587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40" name="Picture 8" descr="Resultado de imagem para Imagens de caixas registradoras antigas">
            <a:extLst>
              <a:ext uri="{FF2B5EF4-FFF2-40B4-BE49-F238E27FC236}">
                <a16:creationId xmlns:a16="http://schemas.microsoft.com/office/drawing/2014/main" xmlns="" id="{42E3C66A-F76B-45EE-AA6B-99923014C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24175"/>
            <a:ext cx="2513013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41" name="Text Box 9">
            <a:extLst>
              <a:ext uri="{FF2B5EF4-FFF2-40B4-BE49-F238E27FC236}">
                <a16:creationId xmlns:a16="http://schemas.microsoft.com/office/drawing/2014/main" xmlns="" id="{5FEB4A84-237C-4926-8013-FBFC2035B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213100"/>
            <a:ext cx="51847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3200">
                <a:solidFill>
                  <a:srgbClr val="0099FF"/>
                </a:solidFill>
              </a:rPr>
              <a:t> Aumento das alíquotas,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3200">
                <a:solidFill>
                  <a:srgbClr val="0099FF"/>
                </a:solidFill>
              </a:rPr>
              <a:t> São agora progressivas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3200">
                <a:solidFill>
                  <a:srgbClr val="0099FF"/>
                </a:solidFill>
              </a:rPr>
              <a:t> Contribuições extraordinárias</a:t>
            </a:r>
            <a:endParaRPr lang="pt-BR" altLang="pt-BR">
              <a:solidFill>
                <a:srgbClr val="0099F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5" name="Picture 5" descr="Resultado de imagem para Imagens de perigo">
            <a:extLst>
              <a:ext uri="{FF2B5EF4-FFF2-40B4-BE49-F238E27FC236}">
                <a16:creationId xmlns:a16="http://schemas.microsoft.com/office/drawing/2014/main" xmlns="" id="{37AFA061-9BE1-4E92-B00A-BC4961321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4813"/>
            <a:ext cx="2016125" cy="18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87" name="Picture 7" descr="Resultado de imagem para Imagens da morte">
            <a:extLst>
              <a:ext uri="{FF2B5EF4-FFF2-40B4-BE49-F238E27FC236}">
                <a16:creationId xmlns:a16="http://schemas.microsoft.com/office/drawing/2014/main" xmlns="" id="{70F086B4-0793-4910-B08B-080CD35DE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3240087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688" name="Text Box 8">
            <a:extLst>
              <a:ext uri="{FF2B5EF4-FFF2-40B4-BE49-F238E27FC236}">
                <a16:creationId xmlns:a16="http://schemas.microsoft.com/office/drawing/2014/main" xmlns="" id="{D5565371-B5B7-49FD-A633-AE391D233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292600"/>
            <a:ext cx="5184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3200">
                <a:solidFill>
                  <a:srgbClr val="FF99FF"/>
                </a:solidFill>
              </a:rPr>
              <a:t> O fim do RPPS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3200">
                <a:solidFill>
                  <a:srgbClr val="FF99FF"/>
                </a:solidFill>
              </a:rPr>
              <a:t> A migração para o INSS</a:t>
            </a:r>
            <a:endParaRPr lang="pt-BR" altLang="pt-BR">
              <a:solidFill>
                <a:srgbClr val="FF99FF"/>
              </a:solidFill>
            </a:endParaRPr>
          </a:p>
        </p:txBody>
      </p:sp>
      <p:sp>
        <p:nvSpPr>
          <p:cNvPr id="327689" name="Text Box 9">
            <a:extLst>
              <a:ext uri="{FF2B5EF4-FFF2-40B4-BE49-F238E27FC236}">
                <a16:creationId xmlns:a16="http://schemas.microsoft.com/office/drawing/2014/main" xmlns="" id="{5120D504-481D-4DCD-8A01-1B6DB20A7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5184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CC00"/>
                </a:solidFill>
              </a:rPr>
              <a:t>- Drásticas reduções das pensões por morte!</a:t>
            </a:r>
            <a:endParaRPr lang="pt-BR" altLang="pt-B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2" name="Picture 4" descr="Resultado de imagem para imagens de dinheiro">
            <a:extLst>
              <a:ext uri="{FF2B5EF4-FFF2-40B4-BE49-F238E27FC236}">
                <a16:creationId xmlns:a16="http://schemas.microsoft.com/office/drawing/2014/main" xmlns="" id="{D58D3E44-4F07-411E-A4FF-CE48EB7D4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6338"/>
            <a:ext cx="3962400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33" name="WordArt 5">
            <a:extLst>
              <a:ext uri="{FF2B5EF4-FFF2-40B4-BE49-F238E27FC236}">
                <a16:creationId xmlns:a16="http://schemas.microsoft.com/office/drawing/2014/main" xmlns="" id="{E317428A-3025-4723-86B6-FCEDCBA5D6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692150"/>
            <a:ext cx="3241675" cy="1871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Quanto</a:t>
            </a:r>
          </a:p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vou pagar 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xmlns="" id="{E76597BE-C200-4D4D-B1A1-9CB0DCC84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33375"/>
            <a:ext cx="5616575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>
                <a:solidFill>
                  <a:srgbClr val="CCFF33"/>
                </a:solidFill>
              </a:rPr>
              <a:t> Para fugir da inconstitucionalidade da implantação de alíquotas progressivas, já definido pelo STF, a EC inclui o valor das alíquotas na CF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/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/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>- o aumento das alíquotas é bem maior para aposentados que para ativos</a:t>
            </a:r>
            <a:endParaRPr lang="pt-BR" altLang="pt-BR" sz="3200">
              <a:solidFill>
                <a:srgbClr val="CCFF33"/>
              </a:solidFill>
            </a:endParaRPr>
          </a:p>
        </p:txBody>
      </p:sp>
      <p:pic>
        <p:nvPicPr>
          <p:cNvPr id="330756" name="Picture 4" descr="Resultado de imagem para Imagens da justiça cega">
            <a:extLst>
              <a:ext uri="{FF2B5EF4-FFF2-40B4-BE49-F238E27FC236}">
                <a16:creationId xmlns:a16="http://schemas.microsoft.com/office/drawing/2014/main" xmlns="" id="{2649DC11-16B6-451E-84F3-B5AA35B7B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2801938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760" name="Picture 8" descr="Resultado de imagem para Balança desequilibrada">
            <a:extLst>
              <a:ext uri="{FF2B5EF4-FFF2-40B4-BE49-F238E27FC236}">
                <a16:creationId xmlns:a16="http://schemas.microsoft.com/office/drawing/2014/main" xmlns="" id="{7DD3BC23-A33A-47B8-B222-D87E6796D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65625"/>
            <a:ext cx="2124075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9" name="Rectangle 3">
            <a:extLst>
              <a:ext uri="{FF2B5EF4-FFF2-40B4-BE49-F238E27FC236}">
                <a16:creationId xmlns:a16="http://schemas.microsoft.com/office/drawing/2014/main" xmlns="" id="{95EC7B35-1723-4098-879E-71E666E92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620713"/>
            <a:ext cx="61928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dirty="0">
                <a:solidFill>
                  <a:srgbClr val="CCFF33"/>
                </a:solidFill>
              </a:rPr>
              <a:t>Tabela das Alíquotas para os ativos</a:t>
            </a:r>
            <a:endParaRPr lang="pt-BR" altLang="pt-BR" sz="3200" dirty="0">
              <a:solidFill>
                <a:srgbClr val="FFCC00"/>
              </a:solidFill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8235C45E-2499-4FD5-991F-8D0423E931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188640" y="2204864"/>
          <a:ext cx="12480245" cy="4317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78" name="Document" r:id="rId4" imgW="5400403" imgH="1869187" progId="Word.Document.12">
                  <p:embed/>
                </p:oleObj>
              </mc:Choice>
              <mc:Fallback>
                <p:oleObj name="Document" r:id="rId4" imgW="5400403" imgH="1869187" progId="Word.Documen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8235C45E-2499-4FD5-991F-8D0423E931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188640" y="2204864"/>
                        <a:ext cx="12480245" cy="4317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B0DAB2E9-DAFE-4022-8E3E-65498E8E2B39}"/>
              </a:ext>
            </a:extLst>
          </p:cNvPr>
          <p:cNvCxnSpPr/>
          <p:nvPr/>
        </p:nvCxnSpPr>
        <p:spPr bwMode="auto">
          <a:xfrm>
            <a:off x="1187624" y="2636912"/>
            <a:ext cx="74168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>
            <a:extLst>
              <a:ext uri="{FF2B5EF4-FFF2-40B4-BE49-F238E27FC236}">
                <a16:creationId xmlns:a16="http://schemas.microsoft.com/office/drawing/2014/main" xmlns="" id="{A217F7AC-9A09-465F-8BFF-06F3E13D4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620713"/>
            <a:ext cx="61928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>
                <a:solidFill>
                  <a:srgbClr val="CCFF33"/>
                </a:solidFill>
              </a:rPr>
              <a:t>Tabela das Alíquotas para os aposentados e pensionistas</a:t>
            </a:r>
            <a:endParaRPr lang="pt-BR" altLang="pt-BR" sz="3200">
              <a:solidFill>
                <a:srgbClr val="FFCC00"/>
              </a:solidFill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5F659964-BF50-407B-B872-177E5453FD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548680" y="2564904"/>
          <a:ext cx="12545519" cy="3119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02" name="Document" r:id="rId4" imgW="5400403" imgH="1343568" progId="Word.Document.12">
                  <p:embed/>
                </p:oleObj>
              </mc:Choice>
              <mc:Fallback>
                <p:oleObj name="Document" r:id="rId4" imgW="5400403" imgH="1343568" progId="Word.Documen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xmlns="" id="{5F659964-BF50-407B-B872-177E5453FD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548680" y="2564904"/>
                        <a:ext cx="12545519" cy="3119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A8AC4954-C99B-46D7-B807-DAA2883E3E89}"/>
              </a:ext>
            </a:extLst>
          </p:cNvPr>
          <p:cNvCxnSpPr/>
          <p:nvPr/>
        </p:nvCxnSpPr>
        <p:spPr bwMode="auto">
          <a:xfrm>
            <a:off x="1043608" y="2996952"/>
            <a:ext cx="74168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 descr="Resultado de imagem para Imagens de cadeirante">
            <a:extLst>
              <a:ext uri="{FF2B5EF4-FFF2-40B4-BE49-F238E27FC236}">
                <a16:creationId xmlns:a16="http://schemas.microsoft.com/office/drawing/2014/main" xmlns="" id="{CF80BCDB-A6B1-49BA-9539-D67EC68A0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20713"/>
            <a:ext cx="24479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211" name="WordArt 3">
            <a:extLst>
              <a:ext uri="{FF2B5EF4-FFF2-40B4-BE49-F238E27FC236}">
                <a16:creationId xmlns:a16="http://schemas.microsoft.com/office/drawing/2014/main" xmlns="" id="{3C79C0F2-304B-42C3-AD65-308AF82ED2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3284538"/>
            <a:ext cx="3600450" cy="2303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Aposentadoria</a:t>
            </a:r>
          </a:p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por incapacidade</a:t>
            </a:r>
          </a:p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permanente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>
            <a:extLst>
              <a:ext uri="{FF2B5EF4-FFF2-40B4-BE49-F238E27FC236}">
                <a16:creationId xmlns:a16="http://schemas.microsoft.com/office/drawing/2014/main" xmlns="" id="{3A3E7806-3D79-4D08-9E13-97FE959B3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33375"/>
            <a:ext cx="91440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 dirty="0">
                <a:solidFill>
                  <a:srgbClr val="FFCC00"/>
                </a:solidFill>
              </a:rPr>
              <a:t> Aplicável quando for insuscetível de readaptação (ou que a administração assim entenda).</a:t>
            </a:r>
            <a:r>
              <a:rPr lang="pt-BR" altLang="pt-BR" sz="3200" dirty="0">
                <a:solidFill>
                  <a:srgbClr val="00CC99"/>
                </a:solidFill>
              </a:rPr>
              <a:t> </a:t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00CC99"/>
                </a:solidFill>
              </a:rPr>
              <a:t/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CCCCFF"/>
                </a:solidFill>
              </a:rPr>
              <a:t>-</a:t>
            </a:r>
            <a:r>
              <a:rPr lang="pt-BR" altLang="pt-BR" sz="3200" dirty="0">
                <a:solidFill>
                  <a:srgbClr val="00CC99"/>
                </a:solidFill>
              </a:rPr>
              <a:t> Proventos corresponderão a:</a:t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CCCCFF"/>
                </a:solidFill>
              </a:rPr>
              <a:t/>
            </a:r>
            <a:br>
              <a:rPr lang="pt-BR" altLang="pt-BR" sz="3200" dirty="0">
                <a:solidFill>
                  <a:srgbClr val="CCCCFF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60% da média 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+ 2% ao ano, que exceder 20 anos de TC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/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>100% da média  - acidente de trabalho,  doenças profissionais e do trabalho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9367A6B9-5DDD-46C2-85F2-9B035FB86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844675"/>
            <a:ext cx="6335712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>
                <a:solidFill>
                  <a:schemeClr val="tx1"/>
                </a:solidFill>
              </a:rPr>
              <a:t>A Reforma de Bolsonaro</a:t>
            </a:r>
            <a:br>
              <a:rPr lang="pt-BR" altLang="pt-BR">
                <a:solidFill>
                  <a:schemeClr val="tx1"/>
                </a:solidFill>
              </a:rPr>
            </a:br>
            <a:r>
              <a:rPr lang="pt-BR" altLang="pt-BR">
                <a:solidFill>
                  <a:srgbClr val="00CC99"/>
                </a:solidFill>
              </a:rPr>
              <a:t/>
            </a:r>
            <a:br>
              <a:rPr lang="pt-BR" altLang="pt-BR">
                <a:solidFill>
                  <a:srgbClr val="00CC99"/>
                </a:solidFill>
              </a:rPr>
            </a:br>
            <a:r>
              <a:rPr lang="pt-BR" altLang="pt-BR">
                <a:solidFill>
                  <a:srgbClr val="00CC99"/>
                </a:solidFill>
              </a:rPr>
              <a:t>O que já está valendo a partir de agora!</a:t>
            </a:r>
            <a:br>
              <a:rPr lang="pt-BR" altLang="pt-BR">
                <a:solidFill>
                  <a:srgbClr val="00CC99"/>
                </a:solidFill>
              </a:rPr>
            </a:br>
            <a:r>
              <a:rPr lang="pt-BR" altLang="pt-BR">
                <a:solidFill>
                  <a:srgbClr val="00CC99"/>
                </a:solidFill>
              </a:rPr>
              <a:t/>
            </a:r>
            <a:br>
              <a:rPr lang="pt-BR" altLang="pt-BR">
                <a:solidFill>
                  <a:srgbClr val="00CC99"/>
                </a:solidFill>
              </a:rPr>
            </a:br>
            <a:r>
              <a:rPr lang="pt-BR" altLang="pt-BR">
                <a:solidFill>
                  <a:srgbClr val="CCCCFF"/>
                </a:solidFill>
              </a:rPr>
              <a:t>EC103/2019 promulgada em 12/11/2019</a:t>
            </a:r>
            <a:endParaRPr lang="pt-BR" altLang="pt-BR">
              <a:solidFill>
                <a:srgbClr val="00CC99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>
            <a:extLst>
              <a:ext uri="{FF2B5EF4-FFF2-40B4-BE49-F238E27FC236}">
                <a16:creationId xmlns:a16="http://schemas.microsoft.com/office/drawing/2014/main" xmlns="" id="{5D94CE42-DBFD-43B4-87ED-7E584CAF8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60350"/>
            <a:ext cx="47164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-"/>
            </a:pPr>
            <a:r>
              <a:rPr lang="pt-BR" altLang="pt-BR" sz="3200">
                <a:solidFill>
                  <a:srgbClr val="CCFF33"/>
                </a:solidFill>
              </a:rPr>
              <a:t> Servidor se aposenta por incapacidade permanente</a:t>
            </a:r>
            <a:endParaRPr lang="pt-BR" altLang="pt-BR" sz="3200">
              <a:solidFill>
                <a:srgbClr val="CCCCFF"/>
              </a:solidFill>
            </a:endParaRPr>
          </a:p>
        </p:txBody>
      </p:sp>
      <p:pic>
        <p:nvPicPr>
          <p:cNvPr id="352259" name="Picture 3" descr="Resultado de imagem para icone para feminino">
            <a:extLst>
              <a:ext uri="{FF2B5EF4-FFF2-40B4-BE49-F238E27FC236}">
                <a16:creationId xmlns:a16="http://schemas.microsoft.com/office/drawing/2014/main" xmlns="" id="{48EB2F10-CF4F-4978-8ED7-2A5CC0BAF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1152525" cy="1152525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52260" name="Picture 4" descr="Resultado de imagem para icone para homem">
            <a:extLst>
              <a:ext uri="{FF2B5EF4-FFF2-40B4-BE49-F238E27FC236}">
                <a16:creationId xmlns:a16="http://schemas.microsoft.com/office/drawing/2014/main" xmlns="" id="{AD60EB80-34A2-40C6-B818-4C25BC005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6250"/>
            <a:ext cx="1152525" cy="115252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52261" name="Rectangle 5">
            <a:extLst>
              <a:ext uri="{FF2B5EF4-FFF2-40B4-BE49-F238E27FC236}">
                <a16:creationId xmlns:a16="http://schemas.microsoft.com/office/drawing/2014/main" xmlns="" id="{9E75AFBC-E8D5-4F26-92E3-0387C038F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781300"/>
            <a:ext cx="59039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CCFF33"/>
                </a:solidFill>
              </a:rPr>
              <a:t> Salário R$ 18.000,00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TC= 22 anos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64% da Média 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 err="1">
                <a:solidFill>
                  <a:srgbClr val="FF0066"/>
                </a:solidFill>
              </a:rPr>
              <a:t>Média</a:t>
            </a:r>
            <a:r>
              <a:rPr lang="pt-BR" altLang="pt-BR" sz="3200" dirty="0">
                <a:solidFill>
                  <a:srgbClr val="FF0066"/>
                </a:solidFill>
              </a:rPr>
              <a:t>= R$ 14,400,00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 </a:t>
            </a:r>
            <a:r>
              <a:rPr lang="pt-BR" altLang="pt-BR" sz="3200" dirty="0">
                <a:solidFill>
                  <a:srgbClr val="FF99FF"/>
                </a:solidFill>
              </a:rPr>
              <a:t>(80% da Base de Cálculo)</a:t>
            </a:r>
            <a:br>
              <a:rPr lang="pt-BR" altLang="pt-BR" sz="3200" dirty="0">
                <a:solidFill>
                  <a:srgbClr val="FF99FF"/>
                </a:solidFill>
              </a:rPr>
            </a:br>
            <a:r>
              <a:rPr lang="pt-BR" altLang="pt-BR" sz="3200" dirty="0">
                <a:solidFill>
                  <a:srgbClr val="FF99FF"/>
                </a:solidFill>
              </a:rPr>
              <a:t/>
            </a:r>
            <a:br>
              <a:rPr lang="pt-BR" altLang="pt-BR" sz="3200" dirty="0">
                <a:solidFill>
                  <a:srgbClr val="FF99FF"/>
                </a:solidFill>
              </a:rPr>
            </a:br>
            <a:r>
              <a:rPr lang="pt-BR" altLang="pt-BR" sz="3200" dirty="0">
                <a:solidFill>
                  <a:srgbClr val="CCFF66"/>
                </a:solidFill>
              </a:rPr>
              <a:t>Provento= R$ 9.216,00</a:t>
            </a:r>
          </a:p>
        </p:txBody>
      </p:sp>
      <p:sp>
        <p:nvSpPr>
          <p:cNvPr id="352262" name="WordArt 6">
            <a:extLst>
              <a:ext uri="{FF2B5EF4-FFF2-40B4-BE49-F238E27FC236}">
                <a16:creationId xmlns:a16="http://schemas.microsoft.com/office/drawing/2014/main" xmlns="" id="{5FC6C062-C3B4-46F6-9F13-33EDDA0885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3141663"/>
            <a:ext cx="72072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 descr="Resultado de imagem para icone para feminino">
            <a:extLst>
              <a:ext uri="{FF2B5EF4-FFF2-40B4-BE49-F238E27FC236}">
                <a16:creationId xmlns:a16="http://schemas.microsoft.com/office/drawing/2014/main" xmlns="" id="{C8715326-97EF-4C16-AC8B-120BE21A6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1152525" cy="1152525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53283" name="Picture 3" descr="Resultado de imagem para icone para homem">
            <a:extLst>
              <a:ext uri="{FF2B5EF4-FFF2-40B4-BE49-F238E27FC236}">
                <a16:creationId xmlns:a16="http://schemas.microsoft.com/office/drawing/2014/main" xmlns="" id="{1680E44B-CB07-480F-A507-06306E47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6250"/>
            <a:ext cx="1152525" cy="115252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53284" name="Rectangle 4">
            <a:extLst>
              <a:ext uri="{FF2B5EF4-FFF2-40B4-BE49-F238E27FC236}">
                <a16:creationId xmlns:a16="http://schemas.microsoft.com/office/drawing/2014/main" xmlns="" id="{F7DAFECA-026C-4A37-BA25-849CF0DA1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781300"/>
            <a:ext cx="59039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CCFF33"/>
                </a:solidFill>
              </a:rPr>
              <a:t> Salário R$ 15.000,00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TC= 15 anos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60% da Média 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 err="1">
                <a:solidFill>
                  <a:srgbClr val="FF0066"/>
                </a:solidFill>
              </a:rPr>
              <a:t>Média</a:t>
            </a:r>
            <a:r>
              <a:rPr lang="pt-BR" altLang="pt-BR" sz="3200" dirty="0">
                <a:solidFill>
                  <a:srgbClr val="FF0066"/>
                </a:solidFill>
              </a:rPr>
              <a:t>= R$ 12,000,00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 </a:t>
            </a:r>
            <a:r>
              <a:rPr lang="pt-BR" altLang="pt-BR" sz="3200" dirty="0">
                <a:solidFill>
                  <a:srgbClr val="FF99FF"/>
                </a:solidFill>
              </a:rPr>
              <a:t>(80% da Base de Cálculo)</a:t>
            </a:r>
            <a:br>
              <a:rPr lang="pt-BR" altLang="pt-BR" sz="3200" dirty="0">
                <a:solidFill>
                  <a:srgbClr val="FF99FF"/>
                </a:solidFill>
              </a:rPr>
            </a:br>
            <a:r>
              <a:rPr lang="pt-BR" altLang="pt-BR" sz="3200" dirty="0">
                <a:solidFill>
                  <a:srgbClr val="FF99FF"/>
                </a:solidFill>
              </a:rPr>
              <a:t/>
            </a:r>
            <a:br>
              <a:rPr lang="pt-BR" altLang="pt-BR" sz="3200" dirty="0">
                <a:solidFill>
                  <a:srgbClr val="FF99FF"/>
                </a:solidFill>
              </a:rPr>
            </a:br>
            <a:r>
              <a:rPr lang="pt-BR" altLang="pt-BR" sz="3200" dirty="0">
                <a:solidFill>
                  <a:srgbClr val="CCFF66"/>
                </a:solidFill>
              </a:rPr>
              <a:t>Provento= R$ 7.200,00</a:t>
            </a:r>
          </a:p>
        </p:txBody>
      </p:sp>
      <p:sp>
        <p:nvSpPr>
          <p:cNvPr id="353285" name="WordArt 5">
            <a:extLst>
              <a:ext uri="{FF2B5EF4-FFF2-40B4-BE49-F238E27FC236}">
                <a16:creationId xmlns:a16="http://schemas.microsoft.com/office/drawing/2014/main" xmlns="" id="{426D2A59-BA15-4003-B4F5-FB72EBBE8D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3350" y="3141663"/>
            <a:ext cx="576263" cy="9350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353286" name="Rectangle 6">
            <a:extLst>
              <a:ext uri="{FF2B5EF4-FFF2-40B4-BE49-F238E27FC236}">
                <a16:creationId xmlns:a16="http://schemas.microsoft.com/office/drawing/2014/main" xmlns="" id="{4597847B-8A5D-43DC-8BB6-567D04EA0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60350"/>
            <a:ext cx="47164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-"/>
            </a:pPr>
            <a:r>
              <a:rPr lang="pt-BR" altLang="pt-BR" sz="3200">
                <a:solidFill>
                  <a:srgbClr val="CCFF33"/>
                </a:solidFill>
              </a:rPr>
              <a:t> Servidor se aposenta por incapacidade permanente</a:t>
            </a:r>
            <a:endParaRPr lang="pt-BR" altLang="pt-BR" sz="3200">
              <a:solidFill>
                <a:srgbClr val="CCCCFF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6" name="Picture 2" descr="Resultado de imagem para icone para feminino">
            <a:extLst>
              <a:ext uri="{FF2B5EF4-FFF2-40B4-BE49-F238E27FC236}">
                <a16:creationId xmlns:a16="http://schemas.microsoft.com/office/drawing/2014/main" xmlns="" id="{F1DA8586-0BE5-41E0-AE49-26C194AF3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1152525" cy="1152525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54307" name="Picture 3" descr="Resultado de imagem para icone para homem">
            <a:extLst>
              <a:ext uri="{FF2B5EF4-FFF2-40B4-BE49-F238E27FC236}">
                <a16:creationId xmlns:a16="http://schemas.microsoft.com/office/drawing/2014/main" xmlns="" id="{06853483-FDCE-44E6-8B5F-1726B670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6250"/>
            <a:ext cx="1152525" cy="115252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54308" name="Rectangle 4">
            <a:extLst>
              <a:ext uri="{FF2B5EF4-FFF2-40B4-BE49-F238E27FC236}">
                <a16:creationId xmlns:a16="http://schemas.microsoft.com/office/drawing/2014/main" xmlns="" id="{D1BB79CB-1626-436D-A9CE-C3C434F81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781300"/>
            <a:ext cx="59039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CCFF33"/>
                </a:solidFill>
              </a:rPr>
              <a:t> Salário R$ 12.000,00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TC= 5 anos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60% da Média 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 err="1">
                <a:solidFill>
                  <a:srgbClr val="FF0066"/>
                </a:solidFill>
              </a:rPr>
              <a:t>Média</a:t>
            </a:r>
            <a:r>
              <a:rPr lang="pt-BR" altLang="pt-BR" sz="3200" dirty="0">
                <a:solidFill>
                  <a:srgbClr val="FF0066"/>
                </a:solidFill>
              </a:rPr>
              <a:t>= R$ 7,087,22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>
                <a:solidFill>
                  <a:srgbClr val="FF99FF"/>
                </a:solidFill>
              </a:rPr>
              <a:t>(100% da base de cálculo)</a:t>
            </a:r>
            <a:br>
              <a:rPr lang="pt-BR" altLang="pt-BR" sz="3200" dirty="0">
                <a:solidFill>
                  <a:srgbClr val="FF99FF"/>
                </a:solidFill>
              </a:rPr>
            </a:br>
            <a:r>
              <a:rPr lang="pt-BR" altLang="pt-BR" sz="3200" dirty="0">
                <a:solidFill>
                  <a:srgbClr val="FF99FF"/>
                </a:solidFill>
              </a:rPr>
              <a:t/>
            </a:r>
            <a:br>
              <a:rPr lang="pt-BR" altLang="pt-BR" sz="3200" dirty="0">
                <a:solidFill>
                  <a:srgbClr val="FF99FF"/>
                </a:solidFill>
              </a:rPr>
            </a:br>
            <a:r>
              <a:rPr lang="pt-BR" altLang="pt-BR" sz="3200" dirty="0">
                <a:solidFill>
                  <a:srgbClr val="CCFF66"/>
                </a:solidFill>
              </a:rPr>
              <a:t>Provento= R$ 4.252,33</a:t>
            </a:r>
          </a:p>
        </p:txBody>
      </p:sp>
      <p:sp>
        <p:nvSpPr>
          <p:cNvPr id="354309" name="WordArt 5">
            <a:extLst>
              <a:ext uri="{FF2B5EF4-FFF2-40B4-BE49-F238E27FC236}">
                <a16:creationId xmlns:a16="http://schemas.microsoft.com/office/drawing/2014/main" xmlns="" id="{8B9CE389-E26D-417E-8361-EA8411473E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3068638"/>
            <a:ext cx="576262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  <p:sp>
        <p:nvSpPr>
          <p:cNvPr id="354310" name="Rectangle 6">
            <a:extLst>
              <a:ext uri="{FF2B5EF4-FFF2-40B4-BE49-F238E27FC236}">
                <a16:creationId xmlns:a16="http://schemas.microsoft.com/office/drawing/2014/main" xmlns="" id="{2A589F4F-99E9-486F-A5E4-373DDF802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60350"/>
            <a:ext cx="47164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-"/>
            </a:pPr>
            <a:r>
              <a:rPr lang="pt-BR" altLang="pt-BR" sz="3200">
                <a:solidFill>
                  <a:srgbClr val="CCFF33"/>
                </a:solidFill>
              </a:rPr>
              <a:t> Servidor se aposenta por incapacidade permanente</a:t>
            </a:r>
            <a:endParaRPr lang="pt-BR" altLang="pt-BR" sz="3200">
              <a:solidFill>
                <a:srgbClr val="CCCCF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WordArt 3">
            <a:extLst>
              <a:ext uri="{FF2B5EF4-FFF2-40B4-BE49-F238E27FC236}">
                <a16:creationId xmlns:a16="http://schemas.microsoft.com/office/drawing/2014/main" xmlns="" id="{A3A56CC9-1353-45A1-8CDD-CCD43F803C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620713"/>
            <a:ext cx="3600450" cy="2303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E as pensões</a:t>
            </a:r>
          </a:p>
          <a:p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como ficam?</a:t>
            </a:r>
          </a:p>
        </p:txBody>
      </p:sp>
      <p:sp>
        <p:nvSpPr>
          <p:cNvPr id="161797" name="AutoShape 5" descr="Resultado de imagem para Imagens de família">
            <a:extLst>
              <a:ext uri="{FF2B5EF4-FFF2-40B4-BE49-F238E27FC236}">
                <a16:creationId xmlns:a16="http://schemas.microsoft.com/office/drawing/2014/main" xmlns="" id="{8CF8009D-5517-4F2A-8529-1FEC6E658C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1799" name="AutoShape 7" descr="Resultado de imagem para Imagens de família">
            <a:extLst>
              <a:ext uri="{FF2B5EF4-FFF2-40B4-BE49-F238E27FC236}">
                <a16:creationId xmlns:a16="http://schemas.microsoft.com/office/drawing/2014/main" xmlns="" id="{F43F3433-B348-4BBF-93F5-6EFFA38E11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61801" name="Picture 9" descr="Resultado de imagem para Imagens de família">
            <a:extLst>
              <a:ext uri="{FF2B5EF4-FFF2-40B4-BE49-F238E27FC236}">
                <a16:creationId xmlns:a16="http://schemas.microsoft.com/office/drawing/2014/main" xmlns="" id="{CCA75492-F8D6-49E3-AFC5-D82DBD58F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00438"/>
            <a:ext cx="4319588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Rectangle 4">
            <a:extLst>
              <a:ext uri="{FF2B5EF4-FFF2-40B4-BE49-F238E27FC236}">
                <a16:creationId xmlns:a16="http://schemas.microsoft.com/office/drawing/2014/main" xmlns="" id="{3FF63CD7-5C03-4534-8D5B-757B14A36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33375"/>
            <a:ext cx="532923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-"/>
            </a:pPr>
            <a:r>
              <a:rPr lang="pt-BR" altLang="pt-BR" sz="3200">
                <a:solidFill>
                  <a:srgbClr val="CCCCFF"/>
                </a:solidFill>
              </a:rPr>
              <a:t/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FFCC00"/>
                </a:solidFill>
              </a:rPr>
              <a:t>- 50% de cota familiar + 10% por dependente, até o limite de 100%:</a:t>
            </a:r>
            <a:br>
              <a:rPr lang="pt-BR" altLang="pt-BR" sz="3200">
                <a:solidFill>
                  <a:srgbClr val="FFCC00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/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>- cotas individuais não reversíveis.</a:t>
            </a:r>
            <a:br>
              <a:rPr lang="pt-BR" altLang="pt-BR" sz="3200">
                <a:solidFill>
                  <a:srgbClr val="CCCCFF"/>
                </a:solidFill>
              </a:rPr>
            </a:br>
            <a:endParaRPr lang="pt-BR" altLang="pt-BR" sz="3200">
              <a:solidFill>
                <a:srgbClr val="CCCCFF"/>
              </a:solidFill>
            </a:endParaRPr>
          </a:p>
        </p:txBody>
      </p:sp>
      <p:pic>
        <p:nvPicPr>
          <p:cNvPr id="336903" name="Picture 7" descr="Resultado de imagem para imagens de gráfico de pizza 60%">
            <a:extLst>
              <a:ext uri="{FF2B5EF4-FFF2-40B4-BE49-F238E27FC236}">
                <a16:creationId xmlns:a16="http://schemas.microsoft.com/office/drawing/2014/main" xmlns="" id="{6156DBDA-AA16-48D5-99E0-4869D0343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905" name="Picture 9" descr="Resultado de imagem para Imagens de 1 salário mínimo">
            <a:extLst>
              <a:ext uri="{FF2B5EF4-FFF2-40B4-BE49-F238E27FC236}">
                <a16:creationId xmlns:a16="http://schemas.microsoft.com/office/drawing/2014/main" xmlns="" id="{C0F01C48-CA46-4A3C-95E1-09656F598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581525"/>
            <a:ext cx="2817813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906" name="Rectangle 10">
            <a:extLst>
              <a:ext uri="{FF2B5EF4-FFF2-40B4-BE49-F238E27FC236}">
                <a16:creationId xmlns:a16="http://schemas.microsoft.com/office/drawing/2014/main" xmlns="" id="{E22E3077-4296-4116-B73C-1C5340994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508500"/>
            <a:ext cx="5183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-"/>
            </a:pPr>
            <a:r>
              <a:rPr lang="pt-BR" altLang="pt-BR" sz="3200">
                <a:solidFill>
                  <a:srgbClr val="FF0066"/>
                </a:solidFill>
              </a:rPr>
              <a:t> Piso de 1SM, se for a única fonte de renda.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xmlns="" id="{E04BC8C3-3779-43E6-A400-DD3A9A5B8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76925"/>
            <a:ext cx="56530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-"/>
            </a:pPr>
            <a:r>
              <a:rPr lang="pt-BR" altLang="pt-BR" sz="3200">
                <a:solidFill>
                  <a:srgbClr val="FF0066"/>
                </a:solidFill>
              </a:rPr>
              <a:t>Tudo pode mudar por Lei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xmlns="" id="{1DC211C4-984C-47D0-A27F-6D440537E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1916113"/>
            <a:ext cx="52562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-"/>
            </a:pPr>
            <a:r>
              <a:rPr lang="pt-BR" altLang="pt-BR" sz="3200">
                <a:solidFill>
                  <a:srgbClr val="00CC99"/>
                </a:solidFill>
              </a:rPr>
              <a:t>instituidor ativo: cotas calculadas sobre o valor dos proventos como se fosse aposentado por incapacidade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00CC99"/>
                </a:solidFill>
              </a:rPr>
              <a:t/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00CC99"/>
                </a:solidFill>
              </a:rPr>
              <a:t>- Limite do teto do RGPS</a:t>
            </a:r>
            <a:endParaRPr lang="pt-BR" altLang="pt-BR" sz="3200">
              <a:solidFill>
                <a:srgbClr val="FFCC00"/>
              </a:solidFill>
            </a:endParaRPr>
          </a:p>
        </p:txBody>
      </p:sp>
      <p:sp>
        <p:nvSpPr>
          <p:cNvPr id="163844" name="WordArt 4">
            <a:extLst>
              <a:ext uri="{FF2B5EF4-FFF2-40B4-BE49-F238E27FC236}">
                <a16:creationId xmlns:a16="http://schemas.microsoft.com/office/drawing/2014/main" xmlns="" id="{4CFCF551-E959-400B-8D7A-C4EF74FB5D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60475" y="1844675"/>
            <a:ext cx="431800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163845" name="WordArt 5">
            <a:extLst>
              <a:ext uri="{FF2B5EF4-FFF2-40B4-BE49-F238E27FC236}">
                <a16:creationId xmlns:a16="http://schemas.microsoft.com/office/drawing/2014/main" xmlns="" id="{6C30601B-E4F0-4281-87DC-7EB69C339C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8175" y="2205038"/>
            <a:ext cx="576263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  <p:sp>
        <p:nvSpPr>
          <p:cNvPr id="163846" name="WordArt 6">
            <a:extLst>
              <a:ext uri="{FF2B5EF4-FFF2-40B4-BE49-F238E27FC236}">
                <a16:creationId xmlns:a16="http://schemas.microsoft.com/office/drawing/2014/main" xmlns="" id="{6BD0EA86-EC34-474A-AEB0-4D942BEA4A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3213" y="1989138"/>
            <a:ext cx="576262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5ª</a:t>
            </a:r>
          </a:p>
        </p:txBody>
      </p:sp>
      <p:sp>
        <p:nvSpPr>
          <p:cNvPr id="163847" name="WordArt 7">
            <a:extLst>
              <a:ext uri="{FF2B5EF4-FFF2-40B4-BE49-F238E27FC236}">
                <a16:creationId xmlns:a16="http://schemas.microsoft.com/office/drawing/2014/main" xmlns="" id="{8CAEE565-6E77-4663-83EF-E3CAEEF845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2062163"/>
            <a:ext cx="576262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163849" name="WordArt 9">
            <a:extLst>
              <a:ext uri="{FF2B5EF4-FFF2-40B4-BE49-F238E27FC236}">
                <a16:creationId xmlns:a16="http://schemas.microsoft.com/office/drawing/2014/main" xmlns="" id="{B58C59DB-A1E7-419B-A091-4AC8EF3C56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3938" y="4581525"/>
            <a:ext cx="57626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5ª</a:t>
            </a:r>
          </a:p>
        </p:txBody>
      </p:sp>
      <p:sp>
        <p:nvSpPr>
          <p:cNvPr id="163850" name="WordArt 10">
            <a:extLst>
              <a:ext uri="{FF2B5EF4-FFF2-40B4-BE49-F238E27FC236}">
                <a16:creationId xmlns:a16="http://schemas.microsoft.com/office/drawing/2014/main" xmlns="" id="{05BA77D3-363F-4BB2-8B1C-69D08C3DC5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1775" y="4365625"/>
            <a:ext cx="576263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  <p:sp>
        <p:nvSpPr>
          <p:cNvPr id="163851" name="Rectangle 11">
            <a:extLst>
              <a:ext uri="{FF2B5EF4-FFF2-40B4-BE49-F238E27FC236}">
                <a16:creationId xmlns:a16="http://schemas.microsoft.com/office/drawing/2014/main" xmlns="" id="{A8B0494F-F241-4F88-9D95-E049CAA79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476250"/>
            <a:ext cx="8712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Char char="-"/>
            </a:pPr>
            <a:r>
              <a:rPr lang="pt-BR" altLang="pt-BR" sz="3200">
                <a:solidFill>
                  <a:srgbClr val="CCCCFF"/>
                </a:solidFill>
              </a:rPr>
              <a:t> instituidor aposentado: cotas calculadas sobre a totalidade dos proventos</a:t>
            </a:r>
            <a:endParaRPr lang="pt-BR" altLang="pt-BR" sz="3200">
              <a:solidFill>
                <a:srgbClr val="FFCC00"/>
              </a:solidFill>
            </a:endParaRPr>
          </a:p>
        </p:txBody>
      </p:sp>
      <p:pic>
        <p:nvPicPr>
          <p:cNvPr id="163854" name="Picture 14" descr="Resultado de imagem para Imagens de atenção">
            <a:extLst>
              <a:ext uri="{FF2B5EF4-FFF2-40B4-BE49-F238E27FC236}">
                <a16:creationId xmlns:a16="http://schemas.microsoft.com/office/drawing/2014/main" xmlns="" id="{46CD0941-9B49-4934-8AB9-24577B300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661025"/>
            <a:ext cx="9366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>
            <a:extLst>
              <a:ext uri="{FF2B5EF4-FFF2-40B4-BE49-F238E27FC236}">
                <a16:creationId xmlns:a16="http://schemas.microsoft.com/office/drawing/2014/main" xmlns="" id="{44052F0A-2935-40E1-A03D-452B0F490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33375"/>
            <a:ext cx="48593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>
                <a:solidFill>
                  <a:srgbClr val="CCFF33"/>
                </a:solidFill>
              </a:rPr>
              <a:t> Servidor aposentado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Provento=  18.000,00</a:t>
            </a:r>
            <a:endParaRPr lang="pt-BR" altLang="pt-BR" sz="3200">
              <a:solidFill>
                <a:srgbClr val="CCCCFF"/>
              </a:solidFill>
            </a:endParaRPr>
          </a:p>
        </p:txBody>
      </p:sp>
      <p:pic>
        <p:nvPicPr>
          <p:cNvPr id="355331" name="Picture 3" descr="Resultado de imagem para icone para feminino">
            <a:extLst>
              <a:ext uri="{FF2B5EF4-FFF2-40B4-BE49-F238E27FC236}">
                <a16:creationId xmlns:a16="http://schemas.microsoft.com/office/drawing/2014/main" xmlns="" id="{0AA8D604-FDFE-4B97-B36E-3584017A5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1152525" cy="1152525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55332" name="Picture 4" descr="Resultado de imagem para icone para homem">
            <a:extLst>
              <a:ext uri="{FF2B5EF4-FFF2-40B4-BE49-F238E27FC236}">
                <a16:creationId xmlns:a16="http://schemas.microsoft.com/office/drawing/2014/main" xmlns="" id="{468FDE25-D030-46E2-8CE9-9D4BB3BB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6250"/>
            <a:ext cx="1152525" cy="1152525"/>
          </a:xfrm>
          <a:prstGeom prst="rect">
            <a:avLst/>
          </a:prstGeom>
          <a:solidFill>
            <a:srgbClr val="3399FF"/>
          </a:solidFill>
        </p:spPr>
      </p:pic>
      <p:pic>
        <p:nvPicPr>
          <p:cNvPr id="355333" name="Picture 5" descr="Resultado de imagem para icone para feminino">
            <a:extLst>
              <a:ext uri="{FF2B5EF4-FFF2-40B4-BE49-F238E27FC236}">
                <a16:creationId xmlns:a16="http://schemas.microsoft.com/office/drawing/2014/main" xmlns="" id="{1A3F4D75-D442-45E1-84F3-FCEF0072C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97200"/>
            <a:ext cx="1152525" cy="1152525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355334" name="Rectangle 6">
            <a:extLst>
              <a:ext uri="{FF2B5EF4-FFF2-40B4-BE49-F238E27FC236}">
                <a16:creationId xmlns:a16="http://schemas.microsoft.com/office/drawing/2014/main" xmlns="" id="{F59298EA-49D2-4079-A619-7D81732BB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781300"/>
            <a:ext cx="59039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CCFF33"/>
                </a:solidFill>
              </a:rPr>
              <a:t>Ele morreu: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se não houvesse a EC103</a:t>
            </a:r>
          </a:p>
          <a:p>
            <a:r>
              <a:rPr lang="pt-BR" altLang="pt-BR" sz="3200" dirty="0">
                <a:solidFill>
                  <a:srgbClr val="0099FF"/>
                </a:solidFill>
              </a:rPr>
              <a:t>Ela ganharia R$ 14.726,30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 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Com a EC103</a:t>
            </a:r>
          </a:p>
          <a:p>
            <a:r>
              <a:rPr lang="pt-BR" altLang="pt-BR" sz="3200" dirty="0">
                <a:solidFill>
                  <a:srgbClr val="FF0066"/>
                </a:solidFill>
              </a:rPr>
              <a:t>Ela ganha R$ 10.800,12</a:t>
            </a:r>
          </a:p>
        </p:txBody>
      </p:sp>
      <p:sp>
        <p:nvSpPr>
          <p:cNvPr id="355335" name="WordArt 7">
            <a:extLst>
              <a:ext uri="{FF2B5EF4-FFF2-40B4-BE49-F238E27FC236}">
                <a16:creationId xmlns:a16="http://schemas.microsoft.com/office/drawing/2014/main" xmlns="" id="{02E5C13C-C843-492F-B656-1C0B975026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5157788"/>
            <a:ext cx="576263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355336" name="WordArt 8">
            <a:extLst>
              <a:ext uri="{FF2B5EF4-FFF2-40B4-BE49-F238E27FC236}">
                <a16:creationId xmlns:a16="http://schemas.microsoft.com/office/drawing/2014/main" xmlns="" id="{B097CD49-048A-4E8F-A508-058B0E2F80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4581525"/>
            <a:ext cx="431800" cy="958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355337" name="WordArt 9">
            <a:extLst>
              <a:ext uri="{FF2B5EF4-FFF2-40B4-BE49-F238E27FC236}">
                <a16:creationId xmlns:a16="http://schemas.microsoft.com/office/drawing/2014/main" xmlns="" id="{FAF0F459-33F1-4203-B1AB-5722B69BF5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4581525"/>
            <a:ext cx="57626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1ª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>
            <a:extLst>
              <a:ext uri="{FF2B5EF4-FFF2-40B4-BE49-F238E27FC236}">
                <a16:creationId xmlns:a16="http://schemas.microsoft.com/office/drawing/2014/main" xmlns="" id="{B31A4064-9CA8-45F4-B4F7-BB6494F55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33375"/>
            <a:ext cx="48593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 dirty="0">
                <a:solidFill>
                  <a:srgbClr val="CCFF33"/>
                </a:solidFill>
              </a:rPr>
              <a:t> Servidora ativa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>Base de Cálculo=  18.000,00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>TC= 22 anos</a:t>
            </a:r>
            <a:endParaRPr lang="pt-BR" altLang="pt-BR" sz="3200" dirty="0">
              <a:solidFill>
                <a:srgbClr val="CCCCFF"/>
              </a:solidFill>
            </a:endParaRPr>
          </a:p>
        </p:txBody>
      </p:sp>
      <p:pic>
        <p:nvPicPr>
          <p:cNvPr id="356355" name="Picture 3" descr="Resultado de imagem para icone para feminino">
            <a:extLst>
              <a:ext uri="{FF2B5EF4-FFF2-40B4-BE49-F238E27FC236}">
                <a16:creationId xmlns:a16="http://schemas.microsoft.com/office/drawing/2014/main" xmlns="" id="{A04A12AA-C71E-41D7-8BC0-5A66B4F1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6250"/>
            <a:ext cx="1152525" cy="1152525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56356" name="Picture 4" descr="Resultado de imagem para icone para homem">
            <a:extLst>
              <a:ext uri="{FF2B5EF4-FFF2-40B4-BE49-F238E27FC236}">
                <a16:creationId xmlns:a16="http://schemas.microsoft.com/office/drawing/2014/main" xmlns="" id="{D8862266-031D-4E49-BD63-7388A609A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1152525" cy="115252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56357" name="Rectangle 5">
            <a:extLst>
              <a:ext uri="{FF2B5EF4-FFF2-40B4-BE49-F238E27FC236}">
                <a16:creationId xmlns:a16="http://schemas.microsoft.com/office/drawing/2014/main" xmlns="" id="{CFB5426C-848B-41A3-8819-B103F3A6D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781300"/>
            <a:ext cx="59039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CCFF33"/>
                </a:solidFill>
              </a:rPr>
              <a:t>Ela morreu: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se não houvesse a EC103</a:t>
            </a:r>
          </a:p>
          <a:p>
            <a:r>
              <a:rPr lang="pt-BR" altLang="pt-BR" sz="3200" dirty="0">
                <a:solidFill>
                  <a:srgbClr val="0099FF"/>
                </a:solidFill>
              </a:rPr>
              <a:t>Ele ganharia R$ 14.725,17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 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com a EC103</a:t>
            </a:r>
          </a:p>
          <a:p>
            <a:r>
              <a:rPr lang="pt-BR" altLang="pt-BR" sz="3200" dirty="0">
                <a:solidFill>
                  <a:srgbClr val="FF0066"/>
                </a:solidFill>
              </a:rPr>
              <a:t>Ele ganha R$ .5,529,60</a:t>
            </a:r>
          </a:p>
        </p:txBody>
      </p:sp>
      <p:sp>
        <p:nvSpPr>
          <p:cNvPr id="356358" name="WordArt 6">
            <a:extLst>
              <a:ext uri="{FF2B5EF4-FFF2-40B4-BE49-F238E27FC236}">
                <a16:creationId xmlns:a16="http://schemas.microsoft.com/office/drawing/2014/main" xmlns="" id="{FABED8E6-A762-46DB-BE1F-EEF1CCBEE2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3350" y="4437063"/>
            <a:ext cx="576263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pic>
        <p:nvPicPr>
          <p:cNvPr id="356359" name="Picture 7" descr="Resultado de imagem para icone para homem">
            <a:extLst>
              <a:ext uri="{FF2B5EF4-FFF2-40B4-BE49-F238E27FC236}">
                <a16:creationId xmlns:a16="http://schemas.microsoft.com/office/drawing/2014/main" xmlns="" id="{3D79E86C-30DA-42E4-AE69-F74F1F181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1152525" cy="1152525"/>
          </a:xfrm>
          <a:prstGeom prst="rect">
            <a:avLst/>
          </a:prstGeom>
          <a:solidFill>
            <a:srgbClr val="3399FF"/>
          </a:solidFill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>
            <a:extLst>
              <a:ext uri="{FF2B5EF4-FFF2-40B4-BE49-F238E27FC236}">
                <a16:creationId xmlns:a16="http://schemas.microsoft.com/office/drawing/2014/main" xmlns="" id="{FED42F05-0778-4707-8095-5498AF265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33375"/>
            <a:ext cx="48593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 dirty="0">
                <a:solidFill>
                  <a:srgbClr val="CCFF33"/>
                </a:solidFill>
              </a:rPr>
              <a:t> Servidora ativa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>Base de Cálculo=  15.000,00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>TC= 15 anos</a:t>
            </a:r>
            <a:endParaRPr lang="pt-BR" altLang="pt-BR" sz="3200" dirty="0">
              <a:solidFill>
                <a:srgbClr val="CCCCFF"/>
              </a:solidFill>
            </a:endParaRPr>
          </a:p>
        </p:txBody>
      </p:sp>
      <p:pic>
        <p:nvPicPr>
          <p:cNvPr id="357379" name="Picture 3" descr="Resultado de imagem para icone para feminino">
            <a:extLst>
              <a:ext uri="{FF2B5EF4-FFF2-40B4-BE49-F238E27FC236}">
                <a16:creationId xmlns:a16="http://schemas.microsoft.com/office/drawing/2014/main" xmlns="" id="{F8DEEFA8-43D4-46B5-86C6-485F672DE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6250"/>
            <a:ext cx="1152525" cy="1152525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57380" name="Picture 4" descr="Resultado de imagem para icone para homem">
            <a:extLst>
              <a:ext uri="{FF2B5EF4-FFF2-40B4-BE49-F238E27FC236}">
                <a16:creationId xmlns:a16="http://schemas.microsoft.com/office/drawing/2014/main" xmlns="" id="{C0A83C83-E840-49BF-A18B-5CA7BA7B6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1152525" cy="115252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57381" name="Rectangle 5">
            <a:extLst>
              <a:ext uri="{FF2B5EF4-FFF2-40B4-BE49-F238E27FC236}">
                <a16:creationId xmlns:a16="http://schemas.microsoft.com/office/drawing/2014/main" xmlns="" id="{70C8E75B-3EA7-4BB4-8BE0-4296782C3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781300"/>
            <a:ext cx="59039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CCFF33"/>
                </a:solidFill>
              </a:rPr>
              <a:t>Ela morreu: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se não houvesse a EC103</a:t>
            </a:r>
          </a:p>
          <a:p>
            <a:r>
              <a:rPr lang="pt-BR" altLang="pt-BR" sz="3200" dirty="0">
                <a:solidFill>
                  <a:srgbClr val="0099FF"/>
                </a:solidFill>
              </a:rPr>
              <a:t>Ele ganharia R$ 12.626,17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 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com a EC103</a:t>
            </a:r>
          </a:p>
          <a:p>
            <a:r>
              <a:rPr lang="pt-BR" altLang="pt-BR" sz="3200" dirty="0">
                <a:solidFill>
                  <a:srgbClr val="FF0066"/>
                </a:solidFill>
              </a:rPr>
              <a:t>Ele ganha R$ 4.320,00</a:t>
            </a:r>
          </a:p>
        </p:txBody>
      </p:sp>
      <p:sp>
        <p:nvSpPr>
          <p:cNvPr id="357382" name="WordArt 6">
            <a:extLst>
              <a:ext uri="{FF2B5EF4-FFF2-40B4-BE49-F238E27FC236}">
                <a16:creationId xmlns:a16="http://schemas.microsoft.com/office/drawing/2014/main" xmlns="" id="{E6E52ABC-33B9-482D-B055-34EA435909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6375" y="4508500"/>
            <a:ext cx="503238" cy="1008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pic>
        <p:nvPicPr>
          <p:cNvPr id="357383" name="Picture 7" descr="Resultado de imagem para icone para homem">
            <a:extLst>
              <a:ext uri="{FF2B5EF4-FFF2-40B4-BE49-F238E27FC236}">
                <a16:creationId xmlns:a16="http://schemas.microsoft.com/office/drawing/2014/main" xmlns="" id="{286D56FC-1578-4010-8C8B-BD1D08154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1152525" cy="1152525"/>
          </a:xfrm>
          <a:prstGeom prst="rect">
            <a:avLst/>
          </a:prstGeom>
          <a:solidFill>
            <a:srgbClr val="3399FF"/>
          </a:solidFill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>
            <a:extLst>
              <a:ext uri="{FF2B5EF4-FFF2-40B4-BE49-F238E27FC236}">
                <a16:creationId xmlns:a16="http://schemas.microsoft.com/office/drawing/2014/main" xmlns="" id="{313EC553-6297-48D5-9FB4-572ABEA47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33375"/>
            <a:ext cx="48593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 dirty="0">
                <a:solidFill>
                  <a:srgbClr val="CCFF33"/>
                </a:solidFill>
              </a:rPr>
              <a:t> Servidor ativo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>Salário= 12.000,00</a:t>
            </a:r>
          </a:p>
          <a:p>
            <a:pPr>
              <a:buFontTx/>
              <a:buChar char="-"/>
            </a:pPr>
            <a:r>
              <a:rPr lang="pt-BR" altLang="pt-BR" sz="3200" dirty="0">
                <a:solidFill>
                  <a:srgbClr val="CCFF33"/>
                </a:solidFill>
              </a:rPr>
              <a:t>Base de Cálculo=  7.087,22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>TC= 5 anos</a:t>
            </a:r>
            <a:endParaRPr lang="pt-BR" altLang="pt-BR" sz="3200" dirty="0">
              <a:solidFill>
                <a:srgbClr val="CCCCFF"/>
              </a:solidFill>
            </a:endParaRPr>
          </a:p>
        </p:txBody>
      </p:sp>
      <p:pic>
        <p:nvPicPr>
          <p:cNvPr id="358403" name="Picture 3" descr="Resultado de imagem para icone para feminino">
            <a:extLst>
              <a:ext uri="{FF2B5EF4-FFF2-40B4-BE49-F238E27FC236}">
                <a16:creationId xmlns:a16="http://schemas.microsoft.com/office/drawing/2014/main" xmlns="" id="{37F87DC6-2EA6-437E-AE3E-E194180E9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4813"/>
            <a:ext cx="1152525" cy="1223962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58404" name="Picture 4" descr="Resultado de imagem para icone para homem">
            <a:extLst>
              <a:ext uri="{FF2B5EF4-FFF2-40B4-BE49-F238E27FC236}">
                <a16:creationId xmlns:a16="http://schemas.microsoft.com/office/drawing/2014/main" xmlns="" id="{6A0A5B2D-6AC9-4899-A0A4-6C10D06DF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1152525" cy="115252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58405" name="Rectangle 5">
            <a:extLst>
              <a:ext uri="{FF2B5EF4-FFF2-40B4-BE49-F238E27FC236}">
                <a16:creationId xmlns:a16="http://schemas.microsoft.com/office/drawing/2014/main" xmlns="" id="{7B8B569C-A5E1-49BF-988A-343419D05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781300"/>
            <a:ext cx="59039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CCFF33"/>
                </a:solidFill>
              </a:rPr>
              <a:t>Ele morreu: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se não houvesse a EC103 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Ela ganharia R$ 7.087,22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/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com a EC103</a:t>
            </a:r>
          </a:p>
          <a:p>
            <a:r>
              <a:rPr lang="pt-BR" altLang="pt-BR" sz="3200" dirty="0">
                <a:solidFill>
                  <a:srgbClr val="FF0066"/>
                </a:solidFill>
              </a:rPr>
              <a:t>Ela ganha R$ 2.551,40</a:t>
            </a:r>
          </a:p>
        </p:txBody>
      </p:sp>
      <p:sp>
        <p:nvSpPr>
          <p:cNvPr id="358406" name="WordArt 6">
            <a:extLst>
              <a:ext uri="{FF2B5EF4-FFF2-40B4-BE49-F238E27FC236}">
                <a16:creationId xmlns:a16="http://schemas.microsoft.com/office/drawing/2014/main" xmlns="" id="{39C22976-CCA1-4EF7-987B-C5A0BC5B8C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3350" y="4724400"/>
            <a:ext cx="576263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  <p:pic>
        <p:nvPicPr>
          <p:cNvPr id="358407" name="Picture 7" descr="Resultado de imagem para icone para feminino">
            <a:extLst>
              <a:ext uri="{FF2B5EF4-FFF2-40B4-BE49-F238E27FC236}">
                <a16:creationId xmlns:a16="http://schemas.microsoft.com/office/drawing/2014/main" xmlns="" id="{1758CE29-5B36-4DB7-94F8-E64E98A15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49500"/>
            <a:ext cx="1152525" cy="1223963"/>
          </a:xfrm>
          <a:prstGeom prst="rect">
            <a:avLst/>
          </a:prstGeom>
          <a:solidFill>
            <a:srgbClr val="FF99FF"/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4" name="WordArt 8">
            <a:extLst>
              <a:ext uri="{FF2B5EF4-FFF2-40B4-BE49-F238E27FC236}">
                <a16:creationId xmlns:a16="http://schemas.microsoft.com/office/drawing/2014/main" xmlns="" id="{D51141AC-2B6E-4000-9638-524AAF312F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1125538"/>
            <a:ext cx="3097212" cy="2663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Quando</a:t>
            </a:r>
          </a:p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poderei</a:t>
            </a:r>
          </a:p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me aposentar?</a:t>
            </a:r>
          </a:p>
        </p:txBody>
      </p:sp>
      <p:pic>
        <p:nvPicPr>
          <p:cNvPr id="254988" name="Picture 12" descr="Resultado de imagem para Imagens “passagem do tempo”">
            <a:extLst>
              <a:ext uri="{FF2B5EF4-FFF2-40B4-BE49-F238E27FC236}">
                <a16:creationId xmlns:a16="http://schemas.microsoft.com/office/drawing/2014/main" xmlns="" id="{DD606A9F-E267-45E8-B2A0-B8498BF12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89363"/>
            <a:ext cx="3671888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>
            <a:extLst>
              <a:ext uri="{FF2B5EF4-FFF2-40B4-BE49-F238E27FC236}">
                <a16:creationId xmlns:a16="http://schemas.microsoft.com/office/drawing/2014/main" xmlns="" id="{607001D7-81FD-453E-B98B-27F30AEA9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33375"/>
            <a:ext cx="43561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>
                <a:solidFill>
                  <a:srgbClr val="CCFF33"/>
                </a:solidFill>
              </a:rPr>
              <a:t> Seu João e D. Maria viviam só com a aposentadoria dele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R$ 2.000,00</a:t>
            </a:r>
            <a:endParaRPr lang="pt-BR" altLang="pt-BR" sz="3200">
              <a:solidFill>
                <a:srgbClr val="CCCCFF"/>
              </a:solidFill>
            </a:endParaRPr>
          </a:p>
        </p:txBody>
      </p:sp>
      <p:pic>
        <p:nvPicPr>
          <p:cNvPr id="359427" name="Picture 3" descr="Resultado de imagem para icone para feminino">
            <a:extLst>
              <a:ext uri="{FF2B5EF4-FFF2-40B4-BE49-F238E27FC236}">
                <a16:creationId xmlns:a16="http://schemas.microsoft.com/office/drawing/2014/main" xmlns="" id="{9D7B360B-645B-4B7E-9199-9019583F3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1152525" cy="1152525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59428" name="Picture 4" descr="Resultado de imagem para icone para homem">
            <a:extLst>
              <a:ext uri="{FF2B5EF4-FFF2-40B4-BE49-F238E27FC236}">
                <a16:creationId xmlns:a16="http://schemas.microsoft.com/office/drawing/2014/main" xmlns="" id="{C2FBCCD9-C98F-4D0B-974A-E335C1B37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6250"/>
            <a:ext cx="1152525" cy="1152525"/>
          </a:xfrm>
          <a:prstGeom prst="rect">
            <a:avLst/>
          </a:prstGeom>
          <a:solidFill>
            <a:srgbClr val="3399FF"/>
          </a:solidFill>
        </p:spPr>
      </p:pic>
      <p:pic>
        <p:nvPicPr>
          <p:cNvPr id="359429" name="Picture 5" descr="Resultado de imagem para icone para feminino">
            <a:extLst>
              <a:ext uri="{FF2B5EF4-FFF2-40B4-BE49-F238E27FC236}">
                <a16:creationId xmlns:a16="http://schemas.microsoft.com/office/drawing/2014/main" xmlns="" id="{436FB8D2-37F1-4663-A49E-6D189D540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84538"/>
            <a:ext cx="1152525" cy="1152525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359430" name="Rectangle 6">
            <a:extLst>
              <a:ext uri="{FF2B5EF4-FFF2-40B4-BE49-F238E27FC236}">
                <a16:creationId xmlns:a16="http://schemas.microsoft.com/office/drawing/2014/main" xmlns="" id="{2164904D-E177-42FE-BABF-F883CA0D7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781300"/>
            <a:ext cx="59039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CCFF33"/>
                </a:solidFill>
              </a:rPr>
              <a:t> Seu João morreu: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/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Em outubro 2019 </a:t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D. Maria ganhou R$ 2.000,00</a:t>
            </a:r>
            <a:br>
              <a:rPr lang="pt-BR" altLang="pt-BR" sz="3200">
                <a:solidFill>
                  <a:srgbClr val="0099FF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/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FF0066"/>
                </a:solidFill>
              </a:rPr>
              <a:t> Em dezembro 2019 </a:t>
            </a:r>
            <a:br>
              <a:rPr lang="pt-BR" altLang="pt-BR" sz="3200">
                <a:solidFill>
                  <a:srgbClr val="FF0066"/>
                </a:solidFill>
              </a:rPr>
            </a:br>
            <a:r>
              <a:rPr lang="pt-BR" altLang="pt-BR" sz="3200">
                <a:solidFill>
                  <a:srgbClr val="FF0066"/>
                </a:solidFill>
              </a:rPr>
              <a:t>D. Maria ganhou R$ 1.200,00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>
            <a:extLst>
              <a:ext uri="{FF2B5EF4-FFF2-40B4-BE49-F238E27FC236}">
                <a16:creationId xmlns:a16="http://schemas.microsoft.com/office/drawing/2014/main" xmlns="" id="{A1E550E0-528A-45AD-9D64-8000659E2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3375"/>
            <a:ext cx="80645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3200">
                <a:solidFill>
                  <a:srgbClr val="FFCC00"/>
                </a:solidFill>
              </a:rPr>
              <a:t>Lembrando que pela Lei 13.135/2015:</a:t>
            </a:r>
            <a:br>
              <a:rPr lang="pt-BR" altLang="pt-BR" sz="3200">
                <a:solidFill>
                  <a:srgbClr val="FFCC00"/>
                </a:solidFill>
              </a:rPr>
            </a:br>
            <a:r>
              <a:rPr lang="pt-BR" altLang="pt-BR" sz="3200">
                <a:solidFill>
                  <a:srgbClr val="FFCC00"/>
                </a:solidFill>
              </a:rPr>
              <a:t/>
            </a:r>
            <a:br>
              <a:rPr lang="pt-BR" altLang="pt-BR" sz="3200">
                <a:solidFill>
                  <a:srgbClr val="FFCC00"/>
                </a:solidFill>
              </a:rPr>
            </a:br>
            <a:r>
              <a:rPr lang="pt-BR" altLang="pt-BR" sz="3200">
                <a:solidFill>
                  <a:srgbClr val="FFCC00"/>
                </a:solidFill>
              </a:rPr>
              <a:t/>
            </a:r>
            <a:br>
              <a:rPr lang="pt-BR" altLang="pt-BR" sz="3200">
                <a:solidFill>
                  <a:srgbClr val="FFCC00"/>
                </a:solidFill>
              </a:rPr>
            </a:br>
            <a:r>
              <a:rPr lang="pt-BR" altLang="pt-BR" sz="3200">
                <a:solidFill>
                  <a:srgbClr val="00CC99"/>
                </a:solidFill>
              </a:rPr>
              <a:t>- Se o servidor falecido tiver menos de 18 meses de contribuição ou se o casamento (ou a união estável) tiver menos de 2 anos na data do falecimento:</a:t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00CC99"/>
                </a:solidFill>
              </a:rPr>
              <a:t/>
            </a:r>
            <a:br>
              <a:rPr lang="pt-BR" altLang="pt-BR" sz="3200">
                <a:solidFill>
                  <a:srgbClr val="00CC99"/>
                </a:solidFill>
              </a:rPr>
            </a:br>
            <a:r>
              <a:rPr lang="pt-BR" altLang="pt-BR" sz="3200">
                <a:solidFill>
                  <a:srgbClr val="FFCC00"/>
                </a:solidFill>
              </a:rPr>
              <a:t> Os cônjuges terão direito apenas a 4 meses de pensão.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>
            <a:extLst>
              <a:ext uri="{FF2B5EF4-FFF2-40B4-BE49-F238E27FC236}">
                <a16:creationId xmlns:a16="http://schemas.microsoft.com/office/drawing/2014/main" xmlns="" id="{21C853FF-2ECD-4B50-83ED-A563BA8E0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3375"/>
            <a:ext cx="80645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3200" dirty="0">
                <a:solidFill>
                  <a:srgbClr val="FFCC00"/>
                </a:solidFill>
              </a:rPr>
              <a:t>- </a:t>
            </a:r>
            <a:r>
              <a:rPr lang="pt-BR" altLang="pt-BR" sz="3200" dirty="0">
                <a:solidFill>
                  <a:srgbClr val="00CC99"/>
                </a:solidFill>
              </a:rPr>
              <a:t>Para os servidores com mais de 18 meses de contribuição ou mais de 2 anos de casamento, a pensão, dos cônjuges,  durará:</a:t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00CC99"/>
                </a:solidFill>
              </a:rPr>
              <a:t/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FFCC00"/>
                </a:solidFill>
              </a:rPr>
              <a:t>a) 3 anos, pensionista de menos de 21</a:t>
            </a:r>
            <a:br>
              <a:rPr lang="pt-BR" altLang="pt-BR" sz="3200" dirty="0">
                <a:solidFill>
                  <a:srgbClr val="FFCC00"/>
                </a:solidFill>
              </a:rPr>
            </a:br>
            <a:r>
              <a:rPr lang="pt-BR" altLang="pt-BR" sz="3200" dirty="0">
                <a:solidFill>
                  <a:srgbClr val="CCCCFF"/>
                </a:solidFill>
              </a:rPr>
              <a:t>b) 6 anos, pensionista  de 21 a 26 anos </a:t>
            </a:r>
            <a:r>
              <a:rPr lang="pt-BR" altLang="pt-BR" sz="3200" dirty="0">
                <a:solidFill>
                  <a:srgbClr val="FFCC00"/>
                </a:solidFill>
              </a:rPr>
              <a:t>c) 10 anos, pensionista de 27 e 29 anos </a:t>
            </a:r>
            <a:r>
              <a:rPr lang="pt-BR" altLang="pt-BR" sz="3200" dirty="0">
                <a:solidFill>
                  <a:srgbClr val="CCCCFF"/>
                </a:solidFill>
              </a:rPr>
              <a:t>d) 15 anos, pensionista de 30 a 40 anos </a:t>
            </a:r>
            <a:r>
              <a:rPr lang="pt-BR" altLang="pt-BR" sz="3200" dirty="0">
                <a:solidFill>
                  <a:srgbClr val="FFCC00"/>
                </a:solidFill>
              </a:rPr>
              <a:t>e) 20 anos, pensionista de 41 e 43 anos </a:t>
            </a:r>
            <a:r>
              <a:rPr lang="pt-BR" altLang="pt-BR" sz="3200" dirty="0">
                <a:solidFill>
                  <a:srgbClr val="CCCCFF"/>
                </a:solidFill>
              </a:rPr>
              <a:t>f) vitalícia, pensionista com 44 ou mais.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xmlns="" id="{559F7478-9C44-4FF6-BF4F-055705291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3375"/>
            <a:ext cx="80645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3200">
                <a:solidFill>
                  <a:srgbClr val="FFCC00"/>
                </a:solidFill>
              </a:rPr>
              <a:t/>
            </a:r>
            <a:br>
              <a:rPr lang="pt-BR" altLang="pt-BR" sz="3200">
                <a:solidFill>
                  <a:srgbClr val="FFCC00"/>
                </a:solidFill>
              </a:rPr>
            </a:br>
            <a:r>
              <a:rPr lang="pt-BR" altLang="pt-BR" sz="3200">
                <a:solidFill>
                  <a:srgbClr val="00CC99"/>
                </a:solidFill>
              </a:rPr>
              <a:t>A exceção, em relação à carência dos 18 meses de contribuição ou dos 2 anos de casamentos se dá se o óbito do servidor decorrer de acidente de qualquer natureza ou de doença profissional ou do trabalho, mas isso não muda o prazo da pensão para o(a) cônjuge ou companheiro(a), citados antes.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4" descr="Resultado de imagem para Imagens de recompensa">
            <a:extLst>
              <a:ext uri="{FF2B5EF4-FFF2-40B4-BE49-F238E27FC236}">
                <a16:creationId xmlns:a16="http://schemas.microsoft.com/office/drawing/2014/main" xmlns="" id="{F13663E0-C177-4CAB-968E-528C3B65F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3097212" cy="3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5" name="WordArt 5">
            <a:extLst>
              <a:ext uri="{FF2B5EF4-FFF2-40B4-BE49-F238E27FC236}">
                <a16:creationId xmlns:a16="http://schemas.microsoft.com/office/drawing/2014/main" xmlns="" id="{8836E58C-F0FA-4386-8433-425E3871BD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3438" y="3284538"/>
            <a:ext cx="3600450" cy="2303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Abono</a:t>
            </a:r>
          </a:p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de</a:t>
            </a:r>
          </a:p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Permanência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xmlns="" id="{4C307CD3-5168-4CEA-9B36-1DEC4BD9B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33375"/>
            <a:ext cx="91440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>
                <a:solidFill>
                  <a:srgbClr val="FFCC00"/>
                </a:solidFill>
              </a:rPr>
              <a:t> </a:t>
            </a:r>
            <a:r>
              <a:rPr lang="pt-BR" altLang="pt-BR" sz="3200">
                <a:solidFill>
                  <a:srgbClr val="CCCCFF"/>
                </a:solidFill>
              </a:rPr>
              <a:t>- Enquanto uma nova Lei não for publicada, valem as regras de hoje.</a:t>
            </a:r>
            <a:r>
              <a:rPr lang="pt-BR" altLang="pt-BR" sz="3200">
                <a:solidFill>
                  <a:srgbClr val="FFCC00"/>
                </a:solidFill>
              </a:rPr>
              <a:t> </a:t>
            </a:r>
            <a:br>
              <a:rPr lang="pt-BR" altLang="pt-BR" sz="3200">
                <a:solidFill>
                  <a:srgbClr val="FFCC00"/>
                </a:solidFill>
              </a:rPr>
            </a:br>
            <a:r>
              <a:rPr lang="pt-BR" altLang="pt-BR" sz="3200">
                <a:solidFill>
                  <a:srgbClr val="FFCC00"/>
                </a:solidFill>
              </a:rPr>
              <a:t/>
            </a:r>
            <a:br>
              <a:rPr lang="pt-BR" altLang="pt-BR" sz="3200">
                <a:solidFill>
                  <a:srgbClr val="FFCC00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>- Tudo será definido </a:t>
            </a:r>
            <a:r>
              <a:rPr lang="pt-BR" altLang="pt-BR" sz="3200">
                <a:solidFill>
                  <a:srgbClr val="FFCC00"/>
                </a:solidFill>
              </a:rPr>
              <a:t>pelo ente federativo.</a:t>
            </a:r>
            <a:br>
              <a:rPr lang="pt-BR" altLang="pt-BR" sz="3200">
                <a:solidFill>
                  <a:srgbClr val="FFCC00"/>
                </a:solidFill>
              </a:rPr>
            </a:br>
            <a:r>
              <a:rPr lang="pt-BR" altLang="pt-BR" sz="3200">
                <a:solidFill>
                  <a:srgbClr val="FFCC00"/>
                </a:solidFill>
              </a:rPr>
              <a:t/>
            </a:r>
            <a:br>
              <a:rPr lang="pt-BR" altLang="pt-BR" sz="3200">
                <a:solidFill>
                  <a:srgbClr val="FFCC00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>o servidor que tenha completado as exigências para aposentadoria voluntária, e opte por permanecer em atividade fará jus ao abono permanência, equivalente, </a:t>
            </a:r>
            <a:r>
              <a:rPr lang="pt-BR" altLang="pt-BR" sz="3200">
                <a:solidFill>
                  <a:srgbClr val="FFCC00"/>
                </a:solidFill>
              </a:rPr>
              <a:t>no máximo,</a:t>
            </a:r>
            <a:r>
              <a:rPr lang="pt-BR" altLang="pt-BR" sz="3200">
                <a:solidFill>
                  <a:srgbClr val="CCCCFF"/>
                </a:solidFill>
              </a:rPr>
              <a:t> ao valor da sua contribuição, até os 75 anos.</a:t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/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FF0066"/>
                </a:solidFill>
              </a:rPr>
              <a:t>Isso valerá para TODOS que pedirem após a nova Lei!!!</a:t>
            </a:r>
            <a:br>
              <a:rPr lang="pt-BR" altLang="pt-BR" sz="3200">
                <a:solidFill>
                  <a:srgbClr val="FF0066"/>
                </a:solidFill>
              </a:rPr>
            </a:br>
            <a:endParaRPr lang="pt-BR" altLang="pt-BR" sz="320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5" name="Picture 7" descr="Resultado de imagem para Imagens de guilhotina">
            <a:extLst>
              <a:ext uri="{FF2B5EF4-FFF2-40B4-BE49-F238E27FC236}">
                <a16:creationId xmlns:a16="http://schemas.microsoft.com/office/drawing/2014/main" xmlns="" id="{72C553F7-B846-440D-8042-7B7495750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3084512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6" name="WordArt 8">
            <a:extLst>
              <a:ext uri="{FF2B5EF4-FFF2-40B4-BE49-F238E27FC236}">
                <a16:creationId xmlns:a16="http://schemas.microsoft.com/office/drawing/2014/main" xmlns="" id="{E91BE52B-1B87-44C3-B04E-C6917527C1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16463" y="620713"/>
            <a:ext cx="3600450" cy="2303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Aposentadoria</a:t>
            </a:r>
          </a:p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Compulsória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xmlns="" id="{B7653978-C779-4D0B-9C5F-837DDBA94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33375"/>
            <a:ext cx="91440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>
                <a:solidFill>
                  <a:srgbClr val="CCFF66"/>
                </a:solidFill>
              </a:rPr>
              <a:t>Para a aposentadoria compulsória, aos 75 anos:</a:t>
            </a:r>
            <a:br>
              <a:rPr lang="pt-BR" altLang="pt-BR" sz="3200">
                <a:solidFill>
                  <a:srgbClr val="CCFF66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/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>O percentual da média ainda será multiplicado por um fator igual a </a:t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/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>fator= TC / 20</a:t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FFCC00"/>
                </a:solidFill>
              </a:rPr>
              <a:t> onde TC é o tempo de contribuição</a:t>
            </a:r>
            <a:r>
              <a:rPr lang="pt-BR" altLang="pt-BR" sz="3200">
                <a:solidFill>
                  <a:srgbClr val="CCCCFF"/>
                </a:solidFill>
              </a:rPr>
              <a:t/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CCCCFF"/>
                </a:solidFill>
              </a:rPr>
              <a:t/>
            </a:r>
            <a:br>
              <a:rPr lang="pt-BR" altLang="pt-BR" sz="3200">
                <a:solidFill>
                  <a:srgbClr val="CCCCFF"/>
                </a:solidFill>
              </a:rPr>
            </a:br>
            <a:r>
              <a:rPr lang="pt-BR" altLang="pt-BR" sz="3200">
                <a:solidFill>
                  <a:srgbClr val="FF0066"/>
                </a:solidFill>
              </a:rPr>
              <a:t>- o máximo do fator é 1, mesmo se TC for maior que 20 anos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Resultado de imagem para Imagens de gêmeos">
            <a:extLst>
              <a:ext uri="{FF2B5EF4-FFF2-40B4-BE49-F238E27FC236}">
                <a16:creationId xmlns:a16="http://schemas.microsoft.com/office/drawing/2014/main" xmlns="" id="{00C6C6E9-1850-49F4-8AB3-03507A77A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22563"/>
            <a:ext cx="36004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3" name="WordArt 5">
            <a:extLst>
              <a:ext uri="{FF2B5EF4-FFF2-40B4-BE49-F238E27FC236}">
                <a16:creationId xmlns:a16="http://schemas.microsoft.com/office/drawing/2014/main" xmlns="" id="{33BE7A6C-8BB2-4FCC-8FCC-17D0B7F0A6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620713"/>
            <a:ext cx="3600450" cy="2303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Posso acumular</a:t>
            </a:r>
          </a:p>
          <a:p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benefícios?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>
            <a:extLst>
              <a:ext uri="{FF2B5EF4-FFF2-40B4-BE49-F238E27FC236}">
                <a16:creationId xmlns:a16="http://schemas.microsoft.com/office/drawing/2014/main" xmlns="" id="{5483AEDB-4ECB-4F6B-92CC-0F1FD338B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76250"/>
            <a:ext cx="604837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0099FF"/>
                </a:solidFill>
              </a:rPr>
              <a:t>SIM Se forem 2 aposentadorias de cargos acumuláveis ou as pensões deles decorrentes, do mesmo instituidor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/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NÃO Proibida a acumulação por inteiro de duas pensões ou de aposentadoria e pensão, sejam do RPPS, do RGPS ou militar</a:t>
            </a:r>
          </a:p>
        </p:txBody>
      </p:sp>
      <p:pic>
        <p:nvPicPr>
          <p:cNvPr id="116741" name="Picture 5" descr="Resultado de imagem para Imagens de like">
            <a:extLst>
              <a:ext uri="{FF2B5EF4-FFF2-40B4-BE49-F238E27FC236}">
                <a16:creationId xmlns:a16="http://schemas.microsoft.com/office/drawing/2014/main" xmlns="" id="{A73D9719-3833-4271-8E91-F418E2EEC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187325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2" name="Picture 6" descr="Resultado de imagem para Imagens de unlike">
            <a:extLst>
              <a:ext uri="{FF2B5EF4-FFF2-40B4-BE49-F238E27FC236}">
                <a16:creationId xmlns:a16="http://schemas.microsoft.com/office/drawing/2014/main" xmlns="" id="{C98D649C-8E42-4D87-B99F-8C6A27A46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1814512" cy="19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WordArt 4">
            <a:extLst>
              <a:ext uri="{FF2B5EF4-FFF2-40B4-BE49-F238E27FC236}">
                <a16:creationId xmlns:a16="http://schemas.microsoft.com/office/drawing/2014/main" xmlns="" id="{0AF62C51-F9C9-4FC0-A3EF-5844AB8B54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92275" y="2060575"/>
            <a:ext cx="1389063" cy="183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MS</a:t>
            </a:r>
          </a:p>
        </p:txBody>
      </p:sp>
      <p:sp>
        <p:nvSpPr>
          <p:cNvPr id="256005" name="Oval 5">
            <a:extLst>
              <a:ext uri="{FF2B5EF4-FFF2-40B4-BE49-F238E27FC236}">
                <a16:creationId xmlns:a16="http://schemas.microsoft.com/office/drawing/2014/main" xmlns="" id="{590A7569-43B0-4BEA-99ED-56F23048A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49275"/>
            <a:ext cx="3311525" cy="1655763"/>
          </a:xfrm>
          <a:prstGeom prst="ellipse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pt-BR" sz="3600">
                <a:solidFill>
                  <a:srgbClr val="3E279F"/>
                </a:solidFill>
              </a:rPr>
              <a:t>1ª Regra</a:t>
            </a:r>
          </a:p>
        </p:txBody>
      </p:sp>
      <p:sp>
        <p:nvSpPr>
          <p:cNvPr id="256007" name="Rectangle 7">
            <a:extLst>
              <a:ext uri="{FF2B5EF4-FFF2-40B4-BE49-F238E27FC236}">
                <a16:creationId xmlns:a16="http://schemas.microsoft.com/office/drawing/2014/main" xmlns="" id="{AE75E5F2-2D28-4FFD-8F64-22F564103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933825"/>
            <a:ext cx="2881313" cy="2159000"/>
          </a:xfrm>
          <a:prstGeom prst="rect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pt-BR" sz="3600"/>
              <a:t>Pedágio de </a:t>
            </a:r>
          </a:p>
          <a:p>
            <a:r>
              <a:rPr lang="pt-BR" altLang="pt-BR" sz="3600"/>
              <a:t>100%</a:t>
            </a:r>
          </a:p>
        </p:txBody>
      </p:sp>
      <p:sp>
        <p:nvSpPr>
          <p:cNvPr id="256008" name="WordArt 8">
            <a:extLst>
              <a:ext uri="{FF2B5EF4-FFF2-40B4-BE49-F238E27FC236}">
                <a16:creationId xmlns:a16="http://schemas.microsoft.com/office/drawing/2014/main" xmlns="" id="{BA2ADAC6-5D03-408C-9BC5-CC263C3B4E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4581525"/>
            <a:ext cx="576263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256009" name="WordArt 9">
            <a:extLst>
              <a:ext uri="{FF2B5EF4-FFF2-40B4-BE49-F238E27FC236}">
                <a16:creationId xmlns:a16="http://schemas.microsoft.com/office/drawing/2014/main" xmlns="" id="{F4C392C4-3F45-4849-967E-295FBC8209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4724400"/>
            <a:ext cx="576263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256010" name="WordArt 10">
            <a:extLst>
              <a:ext uri="{FF2B5EF4-FFF2-40B4-BE49-F238E27FC236}">
                <a16:creationId xmlns:a16="http://schemas.microsoft.com/office/drawing/2014/main" xmlns="" id="{AC2DBEA3-F980-4976-BC26-F95144DD2A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3938" y="4724400"/>
            <a:ext cx="576262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>
            <a:extLst>
              <a:ext uri="{FF2B5EF4-FFF2-40B4-BE49-F238E27FC236}">
                <a16:creationId xmlns:a16="http://schemas.microsoft.com/office/drawing/2014/main" xmlns="" id="{7605D139-5D97-4D28-879E-83BCD6225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33375"/>
            <a:ext cx="91440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 dirty="0">
                <a:solidFill>
                  <a:srgbClr val="CCFF33"/>
                </a:solidFill>
              </a:rPr>
              <a:t> Cálculo do segundo benefício: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CCFF33"/>
                </a:solidFill>
              </a:rPr>
              <a:t/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CC99"/>
                </a:solidFill>
              </a:rPr>
              <a:t>•	100%  - até 1 SM</a:t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00CC99"/>
                </a:solidFill>
              </a:rPr>
              <a:t>•	</a:t>
            </a:r>
            <a:r>
              <a:rPr lang="pt-BR" altLang="pt-BR" sz="3200" dirty="0">
                <a:solidFill>
                  <a:srgbClr val="CCFF33"/>
                </a:solidFill>
              </a:rPr>
              <a:t>60% - de 1SM a 2SM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CC99"/>
                </a:solidFill>
              </a:rPr>
              <a:t>•	</a:t>
            </a:r>
            <a:r>
              <a:rPr lang="pt-BR" altLang="pt-BR" sz="3200" dirty="0">
                <a:solidFill>
                  <a:srgbClr val="CCCCFF"/>
                </a:solidFill>
              </a:rPr>
              <a:t>40% - de 2SM a 3SM</a:t>
            </a:r>
            <a:br>
              <a:rPr lang="pt-BR" altLang="pt-BR" sz="3200" dirty="0">
                <a:solidFill>
                  <a:srgbClr val="CCCCFF"/>
                </a:solidFill>
              </a:rPr>
            </a:br>
            <a:r>
              <a:rPr lang="pt-BR" altLang="pt-BR" sz="3200" dirty="0">
                <a:solidFill>
                  <a:srgbClr val="00CC99"/>
                </a:solidFill>
              </a:rPr>
              <a:t>•	20% - de 3SM s 4SM</a:t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00CC99"/>
                </a:solidFill>
              </a:rPr>
              <a:t>- 	10% - acima de4SM</a:t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00CC99"/>
                </a:solidFill>
              </a:rPr>
              <a:t/>
            </a:r>
            <a:br>
              <a:rPr lang="pt-BR" altLang="pt-BR" sz="3200" dirty="0">
                <a:solidFill>
                  <a:srgbClr val="00CC99"/>
                </a:solidFill>
              </a:rPr>
            </a:br>
            <a:r>
              <a:rPr lang="pt-BR" altLang="pt-BR" sz="3200" dirty="0">
                <a:solidFill>
                  <a:srgbClr val="CCFF66"/>
                </a:solidFill>
              </a:rPr>
              <a:t>	Total = 1,0 + 0,6 + 0,4 + 0,2 = 2,2 SM até  4SM + 10% do resto</a:t>
            </a:r>
          </a:p>
        </p:txBody>
      </p:sp>
      <p:sp>
        <p:nvSpPr>
          <p:cNvPr id="181253" name="Rectangle 5">
            <a:extLst>
              <a:ext uri="{FF2B5EF4-FFF2-40B4-BE49-F238E27FC236}">
                <a16:creationId xmlns:a16="http://schemas.microsoft.com/office/drawing/2014/main" xmlns="" id="{4A86D649-7B03-4FC4-B30B-955BD3A33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516563"/>
            <a:ext cx="72009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chemeClr val="tx1"/>
                </a:solidFill>
              </a:rPr>
              <a:t>2022</a:t>
            </a:r>
            <a:br>
              <a:rPr lang="pt-BR" altLang="pt-BR" sz="3200" dirty="0">
                <a:solidFill>
                  <a:schemeClr val="tx1"/>
                </a:solidFill>
              </a:rPr>
            </a:br>
            <a:r>
              <a:rPr lang="pt-BR" altLang="pt-BR" sz="3200" dirty="0">
                <a:solidFill>
                  <a:schemeClr val="tx1"/>
                </a:solidFill>
              </a:rPr>
              <a:t>SM= R$ 1.212,00. Teto= R$ 7.087,22</a:t>
            </a:r>
          </a:p>
          <a:p>
            <a:endParaRPr lang="pt-BR" altLang="pt-B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0" name="Rectangle 4">
            <a:extLst>
              <a:ext uri="{FF2B5EF4-FFF2-40B4-BE49-F238E27FC236}">
                <a16:creationId xmlns:a16="http://schemas.microsoft.com/office/drawing/2014/main" xmlns="" id="{6E2F03D0-9431-4A53-9EF1-ACA514532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33375"/>
            <a:ext cx="43561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sz="3200">
                <a:solidFill>
                  <a:srgbClr val="CCFF33"/>
                </a:solidFill>
              </a:rPr>
              <a:t> Casal de professores aposentados que ganhavam cada 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R$ 11.180,00</a:t>
            </a:r>
            <a:endParaRPr lang="pt-BR" altLang="pt-BR" sz="3200">
              <a:solidFill>
                <a:srgbClr val="CCCCFF"/>
              </a:solidFill>
            </a:endParaRPr>
          </a:p>
        </p:txBody>
      </p:sp>
      <p:pic>
        <p:nvPicPr>
          <p:cNvPr id="342021" name="Picture 5" descr="Resultado de imagem para icone para feminino">
            <a:extLst>
              <a:ext uri="{FF2B5EF4-FFF2-40B4-BE49-F238E27FC236}">
                <a16:creationId xmlns:a16="http://schemas.microsoft.com/office/drawing/2014/main" xmlns="" id="{365B80DB-6395-4CF8-8B4F-B0AD27883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1152525" cy="1152525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42022" name="Picture 6" descr="Resultado de imagem para icone para homem">
            <a:extLst>
              <a:ext uri="{FF2B5EF4-FFF2-40B4-BE49-F238E27FC236}">
                <a16:creationId xmlns:a16="http://schemas.microsoft.com/office/drawing/2014/main" xmlns="" id="{0FDB61CF-17CA-4056-9968-80F3B25BA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6250"/>
            <a:ext cx="1152525" cy="1152525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342024" name="Rectangle 8">
            <a:extLst>
              <a:ext uri="{FF2B5EF4-FFF2-40B4-BE49-F238E27FC236}">
                <a16:creationId xmlns:a16="http://schemas.microsoft.com/office/drawing/2014/main" xmlns="" id="{B58D9C1E-8508-497D-AD05-C27B8D32C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781300"/>
            <a:ext cx="72009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dirty="0">
                <a:solidFill>
                  <a:srgbClr val="CCFF33"/>
                </a:solidFill>
              </a:rPr>
              <a:t> Ela morreu:</a:t>
            </a:r>
            <a:br>
              <a:rPr lang="pt-BR" altLang="pt-BR" sz="3200" dirty="0">
                <a:solidFill>
                  <a:srgbClr val="CCFF33"/>
                </a:solidFill>
              </a:rPr>
            </a:br>
            <a:r>
              <a:rPr lang="pt-BR" altLang="pt-BR" sz="3200" dirty="0">
                <a:solidFill>
                  <a:srgbClr val="0099FF"/>
                </a:solidFill>
              </a:rPr>
              <a:t>se </a:t>
            </a:r>
            <a:r>
              <a:rPr lang="pt-BR" altLang="pt-BR" sz="3200" dirty="0" err="1">
                <a:solidFill>
                  <a:srgbClr val="0099FF"/>
                </a:solidFill>
              </a:rPr>
              <a:t>ñão</a:t>
            </a:r>
            <a:r>
              <a:rPr lang="pt-BR" altLang="pt-BR" sz="3200" dirty="0">
                <a:solidFill>
                  <a:srgbClr val="0099FF"/>
                </a:solidFill>
              </a:rPr>
              <a:t> houvesse a EC103</a:t>
            </a:r>
          </a:p>
          <a:p>
            <a:r>
              <a:rPr lang="pt-BR" altLang="pt-BR" sz="3200" dirty="0">
                <a:solidFill>
                  <a:srgbClr val="0099FF"/>
                </a:solidFill>
              </a:rPr>
              <a:t>Ele </a:t>
            </a:r>
            <a:r>
              <a:rPr lang="pt-BR" altLang="pt-BR" sz="3200" dirty="0" err="1">
                <a:solidFill>
                  <a:srgbClr val="0099FF"/>
                </a:solidFill>
              </a:rPr>
              <a:t>ganhoaria</a:t>
            </a:r>
            <a:r>
              <a:rPr lang="pt-BR" altLang="pt-BR" sz="3200" dirty="0">
                <a:solidFill>
                  <a:srgbClr val="0099FF"/>
                </a:solidFill>
              </a:rPr>
              <a:t> de pensão </a:t>
            </a:r>
          </a:p>
          <a:p>
            <a:r>
              <a:rPr lang="pt-BR" altLang="pt-BR" sz="3200" dirty="0">
                <a:solidFill>
                  <a:srgbClr val="0099FF"/>
                </a:solidFill>
              </a:rPr>
              <a:t>R$ 9.952,17</a:t>
            </a:r>
            <a:br>
              <a:rPr lang="pt-BR" altLang="pt-BR" sz="3200" dirty="0">
                <a:solidFill>
                  <a:srgbClr val="0099FF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com a EC103</a:t>
            </a:r>
            <a:br>
              <a:rPr lang="pt-BR" altLang="pt-BR" sz="3200" dirty="0">
                <a:solidFill>
                  <a:srgbClr val="FF0066"/>
                </a:solidFill>
              </a:rPr>
            </a:br>
            <a:r>
              <a:rPr lang="pt-BR" altLang="pt-BR" sz="3200" dirty="0">
                <a:solidFill>
                  <a:srgbClr val="FF0066"/>
                </a:solidFill>
              </a:rPr>
              <a:t>Ele ganha de pensão  R$ 6.708,00</a:t>
            </a:r>
          </a:p>
          <a:p>
            <a:r>
              <a:rPr lang="pt-BR" altLang="pt-BR" sz="3200" dirty="0">
                <a:solidFill>
                  <a:schemeClr val="tx1"/>
                </a:solidFill>
              </a:rPr>
              <a:t>Mas só </a:t>
            </a:r>
            <a:r>
              <a:rPr lang="pt-BR" altLang="pt-BR" sz="3200" dirty="0" err="1">
                <a:solidFill>
                  <a:schemeClr val="tx1"/>
                </a:solidFill>
              </a:rPr>
              <a:t>receverá</a:t>
            </a:r>
            <a:r>
              <a:rPr lang="pt-BR" altLang="pt-BR" sz="3200" dirty="0">
                <a:solidFill>
                  <a:schemeClr val="tx1"/>
                </a:solidFill>
              </a:rPr>
              <a:t> R$ 2.852,39 de pensão junto com a aposentadoria</a:t>
            </a:r>
          </a:p>
        </p:txBody>
      </p:sp>
      <p:pic>
        <p:nvPicPr>
          <p:cNvPr id="342025" name="Picture 9" descr="Resultado de imagem para icone para homem">
            <a:extLst>
              <a:ext uri="{FF2B5EF4-FFF2-40B4-BE49-F238E27FC236}">
                <a16:creationId xmlns:a16="http://schemas.microsoft.com/office/drawing/2014/main" xmlns="" id="{A4D6931F-F57D-485B-B336-9E11FCB40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1152525" cy="1152525"/>
          </a:xfrm>
          <a:prstGeom prst="rect">
            <a:avLst/>
          </a:prstGeom>
          <a:solidFill>
            <a:srgbClr val="3399FF"/>
          </a:solidFill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3" name="Picture 5" descr="Resultado de imagem para Imagens de perigo">
            <a:extLst>
              <a:ext uri="{FF2B5EF4-FFF2-40B4-BE49-F238E27FC236}">
                <a16:creationId xmlns:a16="http://schemas.microsoft.com/office/drawing/2014/main" xmlns="" id="{8D0892CD-AE9B-422B-A240-1AB319E57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6250"/>
            <a:ext cx="3960813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5094" name="Rectangle 6">
            <a:extLst>
              <a:ext uri="{FF2B5EF4-FFF2-40B4-BE49-F238E27FC236}">
                <a16:creationId xmlns:a16="http://schemas.microsoft.com/office/drawing/2014/main" xmlns="" id="{70A571B8-D271-4F10-A730-588602BA9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716338"/>
            <a:ext cx="57245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>
                <a:solidFill>
                  <a:srgbClr val="CCFF33"/>
                </a:solidFill>
              </a:rPr>
              <a:t>Desconstitucionalização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/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FF0066"/>
                </a:solidFill>
              </a:rPr>
              <a:t>Fim do RPPS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7" name="Picture 5" descr="Resultado de imagem para Imagens de flores">
            <a:extLst>
              <a:ext uri="{FF2B5EF4-FFF2-40B4-BE49-F238E27FC236}">
                <a16:creationId xmlns:a16="http://schemas.microsoft.com/office/drawing/2014/main" xmlns="" id="{A0926BDA-D3B9-445C-B756-FCEA9BAAD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84313"/>
            <a:ext cx="488632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6118" name="Rectangle 6">
            <a:extLst>
              <a:ext uri="{FF2B5EF4-FFF2-40B4-BE49-F238E27FC236}">
                <a16:creationId xmlns:a16="http://schemas.microsoft.com/office/drawing/2014/main" xmlns="" id="{D8227D05-4DD6-49CD-86D3-8432C34A8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581525"/>
            <a:ext cx="57245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>
                <a:solidFill>
                  <a:srgbClr val="CCFF33"/>
                </a:solidFill>
              </a:rPr>
              <a:t>Nós derrotamos a Capitalização Individual, 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CCFF33"/>
                </a:solidFill>
              </a:rPr>
              <a:t>por enquanto...</a:t>
            </a:r>
            <a:br>
              <a:rPr lang="pt-BR" altLang="pt-BR" sz="3200">
                <a:solidFill>
                  <a:srgbClr val="CCFF33"/>
                </a:solidFill>
              </a:rPr>
            </a:br>
            <a:r>
              <a:rPr lang="pt-BR" altLang="pt-BR" sz="3200">
                <a:solidFill>
                  <a:srgbClr val="0099FF"/>
                </a:solidFill>
              </a:rPr>
              <a:t>Yes, we can!</a:t>
            </a:r>
          </a:p>
        </p:txBody>
      </p:sp>
      <p:sp>
        <p:nvSpPr>
          <p:cNvPr id="346119" name="Rectangle 7">
            <a:extLst>
              <a:ext uri="{FF2B5EF4-FFF2-40B4-BE49-F238E27FC236}">
                <a16:creationId xmlns:a16="http://schemas.microsoft.com/office/drawing/2014/main" xmlns="" id="{EE8D7270-723A-43F2-B861-296D37C3D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76250"/>
            <a:ext cx="76342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eaLnBrk="0" hangingPunct="0"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>
                <a:solidFill>
                  <a:srgbClr val="CCFF33"/>
                </a:solidFill>
              </a:rPr>
              <a:t>Pra não dizer que não falei de flores...</a:t>
            </a:r>
            <a:endParaRPr lang="pt-BR" altLang="pt-BR" sz="3200">
              <a:solidFill>
                <a:srgbClr val="0099FF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5" name="Picture 3">
            <a:extLst>
              <a:ext uri="{FF2B5EF4-FFF2-40B4-BE49-F238E27FC236}">
                <a16:creationId xmlns:a16="http://schemas.microsoft.com/office/drawing/2014/main" xmlns="" id="{2D70AA58-41B3-4618-B0B1-403613FFE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957" name="Picture 5" descr="Resultado de imagem para Imagens de Muito Obrigado">
            <a:extLst>
              <a:ext uri="{FF2B5EF4-FFF2-40B4-BE49-F238E27FC236}">
                <a16:creationId xmlns:a16="http://schemas.microsoft.com/office/drawing/2014/main" xmlns="" id="{15DA475D-BCDB-4B22-B21F-4F67B794C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B545C5E9-F0DF-4611-AE92-F8BE5BEE8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478412"/>
            <a:ext cx="611981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pt-BR" altLang="pt-BR" sz="2400" b="1" dirty="0">
                <a:solidFill>
                  <a:srgbClr val="00CC99"/>
                </a:solidFill>
              </a:rPr>
              <a:t>Eduardo Rolim de Oliveira, Prof. UFRGS e doutor em </a:t>
            </a:r>
            <a:r>
              <a:rPr lang="pt-BR" altLang="pt-BR" sz="2400" b="1" dirty="0" err="1" smtClean="0">
                <a:solidFill>
                  <a:srgbClr val="00CC99"/>
                </a:solidFill>
              </a:rPr>
              <a:t>farmacoquímica</a:t>
            </a:r>
            <a:r>
              <a:rPr lang="pt-BR" altLang="pt-BR" sz="2400" b="1" dirty="0">
                <a:solidFill>
                  <a:srgbClr val="00CC99"/>
                </a:solidFill>
              </a:rPr>
              <a:t>. Diretor de Relações Internacionais do PROIFES-Federação e Tesoureiro da ADUFRGS-Sindical</a:t>
            </a:r>
          </a:p>
          <a:p>
            <a:pPr algn="just" eaLnBrk="1" hangingPunct="1"/>
            <a:endParaRPr lang="pt-BR" altLang="pt-BR" sz="2400" b="1" dirty="0">
              <a:solidFill>
                <a:srgbClr val="00CC99"/>
              </a:solidFill>
            </a:endParaRPr>
          </a:p>
          <a:p>
            <a:pPr algn="just" eaLnBrk="1" hangingPunct="1"/>
            <a:r>
              <a:rPr lang="pt-BR" altLang="pt-BR" sz="2800" b="1" dirty="0" smtClean="0">
                <a:solidFill>
                  <a:srgbClr val="00CC99"/>
                </a:solidFill>
              </a:rPr>
              <a:t>Leia </a:t>
            </a:r>
            <a:r>
              <a:rPr lang="pt-BR" altLang="pt-BR" sz="2800" b="1" dirty="0">
                <a:solidFill>
                  <a:srgbClr val="00CC99"/>
                </a:solidFill>
              </a:rPr>
              <a:t>a análise do PROIFES em:</a:t>
            </a:r>
          </a:p>
          <a:p>
            <a:pPr eaLnBrk="1" hangingPunct="1"/>
            <a:r>
              <a:rPr lang="pt-BR" altLang="pt-BR" sz="2400" b="1" dirty="0">
                <a:solidFill>
                  <a:srgbClr val="00CC99"/>
                </a:solidFill>
                <a:hlinkClick r:id="rId4"/>
              </a:rPr>
              <a:t>www.proifes.org.br</a:t>
            </a:r>
            <a:endParaRPr lang="pt-BR" altLang="pt-BR" sz="2400" b="1" dirty="0">
              <a:solidFill>
                <a:srgbClr val="00CC99"/>
              </a:solidFill>
            </a:endParaRPr>
          </a:p>
          <a:p>
            <a:pPr eaLnBrk="1" hangingPunct="1"/>
            <a:endParaRPr lang="pt-BR" altLang="pt-BR" sz="2400" b="1" dirty="0">
              <a:solidFill>
                <a:srgbClr val="00CC99"/>
              </a:solidFill>
            </a:endParaRPr>
          </a:p>
          <a:p>
            <a:pPr eaLnBrk="1" hangingPunct="1"/>
            <a:r>
              <a:rPr lang="pt-BR" altLang="pt-BR" sz="2400" b="1" dirty="0">
                <a:solidFill>
                  <a:srgbClr val="00CC99"/>
                </a:solidFill>
              </a:rPr>
              <a:t>Contato: eroliv@gmail.com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3" name="Picture 5" descr="Resultado de imagem para icone para feminino">
            <a:extLst>
              <a:ext uri="{FF2B5EF4-FFF2-40B4-BE49-F238E27FC236}">
                <a16:creationId xmlns:a16="http://schemas.microsoft.com/office/drawing/2014/main" xmlns="" id="{D659F2FD-3868-4F56-814A-FC549D1E7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3375"/>
            <a:ext cx="1439863" cy="1439863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273415" name="Picture 7" descr="Resultado de imagem para icone para homem">
            <a:extLst>
              <a:ext uri="{FF2B5EF4-FFF2-40B4-BE49-F238E27FC236}">
                <a16:creationId xmlns:a16="http://schemas.microsoft.com/office/drawing/2014/main" xmlns="" id="{36C78B02-235E-4803-AD1B-CF1767BC6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500438"/>
            <a:ext cx="1439862" cy="1439862"/>
          </a:xfrm>
          <a:prstGeom prst="rect">
            <a:avLst/>
          </a:prstGeom>
          <a:solidFill>
            <a:srgbClr val="3399FF"/>
          </a:solidFill>
        </p:spPr>
      </p:pic>
      <p:sp>
        <p:nvSpPr>
          <p:cNvPr id="273416" name="Text Box 8">
            <a:extLst>
              <a:ext uri="{FF2B5EF4-FFF2-40B4-BE49-F238E27FC236}">
                <a16:creationId xmlns:a16="http://schemas.microsoft.com/office/drawing/2014/main" xmlns="" id="{5E7AC688-90CB-451D-BA2B-2A44394C2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500438"/>
            <a:ext cx="473868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200">
                <a:solidFill>
                  <a:srgbClr val="0099FF"/>
                </a:solidFill>
              </a:rPr>
              <a:t>- 60 anos de idade</a:t>
            </a:r>
          </a:p>
          <a:p>
            <a:pPr algn="l"/>
            <a:r>
              <a:rPr lang="pt-BR" altLang="pt-BR" sz="3200">
                <a:solidFill>
                  <a:srgbClr val="0099FF"/>
                </a:solidFill>
              </a:rPr>
              <a:t>- 35 anos de contribuição</a:t>
            </a:r>
          </a:p>
          <a:p>
            <a:pPr algn="l"/>
            <a:r>
              <a:rPr lang="pt-BR" altLang="pt-BR" sz="3200">
                <a:solidFill>
                  <a:srgbClr val="0099FF"/>
                </a:solidFill>
              </a:rPr>
              <a:t>-</a:t>
            </a:r>
            <a:r>
              <a:rPr lang="pt-BR" altLang="pt-BR" sz="3200"/>
              <a:t> Pedágio de 100%</a:t>
            </a:r>
          </a:p>
        </p:txBody>
      </p:sp>
      <p:sp>
        <p:nvSpPr>
          <p:cNvPr id="273417" name="Text Box 9">
            <a:extLst>
              <a:ext uri="{FF2B5EF4-FFF2-40B4-BE49-F238E27FC236}">
                <a16:creationId xmlns:a16="http://schemas.microsoft.com/office/drawing/2014/main" xmlns="" id="{B320FB15-CCAE-411B-82A2-BD2F13A37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473868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200">
                <a:solidFill>
                  <a:srgbClr val="FF0066"/>
                </a:solidFill>
              </a:rPr>
              <a:t>- 57 anos de idade</a:t>
            </a:r>
          </a:p>
          <a:p>
            <a:pPr algn="l"/>
            <a:r>
              <a:rPr lang="pt-BR" altLang="pt-BR" sz="3200">
                <a:solidFill>
                  <a:srgbClr val="FF0066"/>
                </a:solidFill>
              </a:rPr>
              <a:t>- 30 anos de contribuição</a:t>
            </a:r>
          </a:p>
          <a:p>
            <a:pPr algn="l"/>
            <a:r>
              <a:rPr lang="pt-BR" altLang="pt-BR" sz="3200"/>
              <a:t>- Pedágio de 100%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WordArt 2">
            <a:extLst>
              <a:ext uri="{FF2B5EF4-FFF2-40B4-BE49-F238E27FC236}">
                <a16:creationId xmlns:a16="http://schemas.microsoft.com/office/drawing/2014/main" xmlns="" id="{D10AF6D0-48F0-4418-BF36-042839D5A0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92275" y="2060575"/>
            <a:ext cx="1389063" cy="183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MS</a:t>
            </a:r>
          </a:p>
        </p:txBody>
      </p:sp>
      <p:sp>
        <p:nvSpPr>
          <p:cNvPr id="276483" name="Oval 3">
            <a:extLst>
              <a:ext uri="{FF2B5EF4-FFF2-40B4-BE49-F238E27FC236}">
                <a16:creationId xmlns:a16="http://schemas.microsoft.com/office/drawing/2014/main" xmlns="" id="{00769D1F-7ABD-44F2-961E-08AF5A60B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49275"/>
            <a:ext cx="3311525" cy="1655763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pt-BR" sz="3600"/>
              <a:t>2ª Regra</a:t>
            </a:r>
          </a:p>
        </p:txBody>
      </p:sp>
      <p:sp>
        <p:nvSpPr>
          <p:cNvPr id="276484" name="Rectangle 4">
            <a:extLst>
              <a:ext uri="{FF2B5EF4-FFF2-40B4-BE49-F238E27FC236}">
                <a16:creationId xmlns:a16="http://schemas.microsoft.com/office/drawing/2014/main" xmlns="" id="{1F84B489-4E12-4B79-A171-ADAE2904C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933825"/>
            <a:ext cx="2881313" cy="2159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pt-BR" sz="3600" b="1">
                <a:solidFill>
                  <a:srgbClr val="333399"/>
                </a:solidFill>
              </a:rPr>
              <a:t>Pontuação</a:t>
            </a:r>
          </a:p>
          <a:p>
            <a:r>
              <a:rPr lang="pt-BR" altLang="pt-BR" sz="3600" b="1">
                <a:solidFill>
                  <a:srgbClr val="333399"/>
                </a:solidFill>
              </a:rPr>
              <a:t>mínima</a:t>
            </a:r>
          </a:p>
        </p:txBody>
      </p:sp>
      <p:sp>
        <p:nvSpPr>
          <p:cNvPr id="276485" name="WordArt 5">
            <a:extLst>
              <a:ext uri="{FF2B5EF4-FFF2-40B4-BE49-F238E27FC236}">
                <a16:creationId xmlns:a16="http://schemas.microsoft.com/office/drawing/2014/main" xmlns="" id="{865BA17A-7610-4049-B712-B0F55FE532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4581525"/>
            <a:ext cx="576263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3ª</a:t>
            </a:r>
          </a:p>
        </p:txBody>
      </p:sp>
      <p:sp>
        <p:nvSpPr>
          <p:cNvPr id="276486" name="WordArt 6">
            <a:extLst>
              <a:ext uri="{FF2B5EF4-FFF2-40B4-BE49-F238E27FC236}">
                <a16:creationId xmlns:a16="http://schemas.microsoft.com/office/drawing/2014/main" xmlns="" id="{9624DF89-7A03-4B3B-90E8-CBDFE0439F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4724400"/>
            <a:ext cx="576263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2ª</a:t>
            </a:r>
          </a:p>
        </p:txBody>
      </p:sp>
      <p:sp>
        <p:nvSpPr>
          <p:cNvPr id="276487" name="WordArt 7">
            <a:extLst>
              <a:ext uri="{FF2B5EF4-FFF2-40B4-BE49-F238E27FC236}">
                <a16:creationId xmlns:a16="http://schemas.microsoft.com/office/drawing/2014/main" xmlns="" id="{BC1B088A-3007-4671-86E1-AAA6B48051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3938" y="4724400"/>
            <a:ext cx="576262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4ª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de">
  <a:themeElements>
    <a:clrScheme name="Rede 3">
      <a:dk1>
        <a:srgbClr val="666699"/>
      </a:dk1>
      <a:lt1>
        <a:srgbClr val="FFFFFF"/>
      </a:lt1>
      <a:dk2>
        <a:srgbClr val="15192B"/>
      </a:dk2>
      <a:lt2>
        <a:srgbClr val="CCCCFF"/>
      </a:lt2>
      <a:accent1>
        <a:srgbClr val="4F893D"/>
      </a:accent1>
      <a:accent2>
        <a:srgbClr val="666699"/>
      </a:accent2>
      <a:accent3>
        <a:srgbClr val="AAABAC"/>
      </a:accent3>
      <a:accent4>
        <a:srgbClr val="DADADA"/>
      </a:accent4>
      <a:accent5>
        <a:srgbClr val="B2C4AF"/>
      </a:accent5>
      <a:accent6>
        <a:srgbClr val="5C5C8A"/>
      </a:accent6>
      <a:hlink>
        <a:srgbClr val="CC9900"/>
      </a:hlink>
      <a:folHlink>
        <a:srgbClr val="4837C7"/>
      </a:folHlink>
    </a:clrScheme>
    <a:fontScheme name="Re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d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8547</TotalTime>
  <Words>1085</Words>
  <Application>Microsoft Office PowerPoint</Application>
  <PresentationFormat>Apresentação na tela (4:3)</PresentationFormat>
  <Paragraphs>304</Paragraphs>
  <Slides>74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74</vt:i4>
      </vt:variant>
    </vt:vector>
  </HeadingPairs>
  <TitlesOfParts>
    <vt:vector size="76" baseType="lpstr">
      <vt:lpstr>Rede</vt:lpstr>
      <vt:lpstr>Document</vt:lpstr>
      <vt:lpstr>Os Impactos da Reforma da Previdência para os docentes do Magistério Superior federais  EC103/2019 de 12/11/2019 fevereiro de 2022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Bordas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Anteprojeto de lei da previdência complementar</dc:title>
  <dc:creator>Fbordas</dc:creator>
  <cp:lastModifiedBy>Bruno Vizia</cp:lastModifiedBy>
  <cp:revision>262</cp:revision>
  <cp:lastPrinted>1601-01-01T00:00:00Z</cp:lastPrinted>
  <dcterms:created xsi:type="dcterms:W3CDTF">2007-05-30T00:01:27Z</dcterms:created>
  <dcterms:modified xsi:type="dcterms:W3CDTF">2022-03-07T17:45:59Z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